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76" r:id="rId1"/>
  </p:sldMasterIdLst>
  <p:handoutMasterIdLst>
    <p:handoutMasterId r:id="rId40"/>
  </p:handout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5" r:id="rId14"/>
    <p:sldId id="274" r:id="rId15"/>
    <p:sldId id="276" r:id="rId16"/>
    <p:sldId id="277" r:id="rId17"/>
    <p:sldId id="278" r:id="rId18"/>
    <p:sldId id="280" r:id="rId19"/>
    <p:sldId id="262" r:id="rId20"/>
    <p:sldId id="281" r:id="rId21"/>
    <p:sldId id="282" r:id="rId22"/>
    <p:sldId id="264" r:id="rId23"/>
    <p:sldId id="283" r:id="rId24"/>
    <p:sldId id="265" r:id="rId25"/>
    <p:sldId id="284" r:id="rId26"/>
    <p:sldId id="263" r:id="rId27"/>
    <p:sldId id="285" r:id="rId28"/>
    <p:sldId id="286" r:id="rId29"/>
    <p:sldId id="289" r:id="rId30"/>
    <p:sldId id="279" r:id="rId31"/>
    <p:sldId id="288" r:id="rId32"/>
    <p:sldId id="287" r:id="rId33"/>
    <p:sldId id="290" r:id="rId34"/>
    <p:sldId id="291" r:id="rId35"/>
    <p:sldId id="292" r:id="rId36"/>
    <p:sldId id="261" r:id="rId37"/>
    <p:sldId id="266" r:id="rId38"/>
    <p:sldId id="293" r:id="rId39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2" autoAdjust="0"/>
  </p:normalViewPr>
  <p:slideViewPr>
    <p:cSldViewPr snapToGrid="0" snapToObjects="1">
      <p:cViewPr varScale="1">
        <p:scale>
          <a:sx n="124" d="100"/>
          <a:sy n="124" d="100"/>
        </p:scale>
        <p:origin x="-12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9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4E831-2E70-C64D-BB61-D5F5E7870C84}" type="datetimeFigureOut">
              <a:rPr kumimoji="1" lang="ja-JP" altLang="en-US" smtClean="0"/>
              <a:t>13/06/26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7A095-41F3-BE40-BA9E-489DA26C2A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757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13/06/26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の上に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B243-4DF6-9A4E-8F5D-8BB2A66A1643}" type="datetimeFigureOut">
              <a:rPr kumimoji="1" lang="ja-JP" altLang="en-US" smtClean="0"/>
              <a:t>13/06/26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84C4-BEE7-724E-B0CB-F437C2CC8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B243-4DF6-9A4E-8F5D-8BB2A66A1643}" type="datetimeFigureOut">
              <a:rPr kumimoji="1" lang="ja-JP" altLang="en-US" smtClean="0"/>
              <a:t>13/06/26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84C4-BEE7-724E-B0CB-F437C2CC8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B243-4DF6-9A4E-8F5D-8BB2A66A1643}" type="datetimeFigureOut">
              <a:rPr kumimoji="1" lang="ja-JP" altLang="en-US" smtClean="0"/>
              <a:t>13/06/26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84C4-BEE7-724E-B0CB-F437C2CC8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B243-4DF6-9A4E-8F5D-8BB2A66A1643}" type="datetimeFigureOut">
              <a:rPr kumimoji="1" lang="ja-JP" altLang="en-US" smtClean="0"/>
              <a:t>13/06/26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84C4-BEE7-724E-B0CB-F437C2CC8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13/06/26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B243-4DF6-9A4E-8F5D-8BB2A66A1643}" type="datetimeFigureOut">
              <a:rPr kumimoji="1" lang="ja-JP" altLang="en-US" smtClean="0"/>
              <a:t>13/06/26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84C4-BEE7-724E-B0CB-F437C2CC8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B243-4DF6-9A4E-8F5D-8BB2A66A1643}" type="datetimeFigureOut">
              <a:rPr kumimoji="1" lang="ja-JP" altLang="en-US" smtClean="0"/>
              <a:t>13/06/26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84C4-BEE7-724E-B0CB-F437C2CC8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B243-4DF6-9A4E-8F5D-8BB2A66A1643}" type="datetimeFigureOut">
              <a:rPr kumimoji="1" lang="ja-JP" altLang="en-US" smtClean="0"/>
              <a:t>13/06/26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84C4-BEE7-724E-B0CB-F437C2CC8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B243-4DF6-9A4E-8F5D-8BB2A66A1643}" type="datetimeFigureOut">
              <a:rPr kumimoji="1" lang="ja-JP" altLang="en-US" smtClean="0"/>
              <a:t>13/06/26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84C4-BEE7-724E-B0CB-F437C2CC8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B243-4DF6-9A4E-8F5D-8BB2A66A1643}" type="datetimeFigureOut">
              <a:rPr kumimoji="1" lang="ja-JP" altLang="en-US" smtClean="0"/>
              <a:t>13/06/26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B243-4DF6-9A4E-8F5D-8BB2A66A1643}" type="datetimeFigureOut">
              <a:rPr kumimoji="1" lang="ja-JP" altLang="en-US" smtClean="0"/>
              <a:t>13/06/26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84C4-BEE7-724E-B0CB-F437C2CC8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B3B5B243-4DF6-9A4E-8F5D-8BB2A66A1643}" type="datetimeFigureOut">
              <a:rPr kumimoji="1" lang="ja-JP" altLang="en-US" smtClean="0"/>
              <a:t>13/06/26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DC884C4-BEE7-724E-B0CB-F437C2CC8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80" r:id="rId4"/>
    <p:sldLayoutId id="2147484281" r:id="rId5"/>
    <p:sldLayoutId id="2147484282" r:id="rId6"/>
    <p:sldLayoutId id="2147484283" r:id="rId7"/>
    <p:sldLayoutId id="2147484284" r:id="rId8"/>
    <p:sldLayoutId id="2147484285" r:id="rId9"/>
    <p:sldLayoutId id="2147484286" r:id="rId10"/>
    <p:sldLayoutId id="2147484287" r:id="rId11"/>
    <p:sldLayoutId id="214748428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kumimoji="1"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kumimoji="1"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kumimoji="1"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kumimoji="1"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kumimoji="1"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kumimoji="1"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kumimoji="1"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kumimoji="1"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kumimoji="1"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WMF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 smtClean="0"/>
              <a:t>Arduino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　と　</a:t>
            </a:r>
            <a:r>
              <a:rPr kumimoji="1" lang="en-US" altLang="ja-JP" dirty="0" smtClean="0"/>
              <a:t>Processing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超入門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つくれば工房　２０１３年６月２９日</a:t>
            </a:r>
            <a:endParaRPr kumimoji="1" lang="en-US" altLang="ja-JP" dirty="0" smtClean="0"/>
          </a:p>
          <a:p>
            <a:r>
              <a:rPr kumimoji="1" lang="ja-JP" altLang="en-US" dirty="0" smtClean="0"/>
              <a:t>（遠藤一太）</a:t>
            </a:r>
            <a:endParaRPr kumimoji="1" lang="ja-JP" altLang="en-US" dirty="0"/>
          </a:p>
        </p:txBody>
      </p:sp>
      <p:pic>
        <p:nvPicPr>
          <p:cNvPr id="5" name="図 4" descr="つくればlogoSB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608"/>
            <a:ext cx="1371600" cy="165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17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66846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課題２</a:t>
            </a:r>
            <a:r>
              <a:rPr kumimoji="1" lang="en-US" altLang="ja-JP" dirty="0" smtClean="0"/>
              <a:t>:</a:t>
            </a:r>
            <a:r>
              <a:rPr lang="ja-JP" altLang="en-US" dirty="0" smtClean="0"/>
              <a:t>アンパンマンが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マウスやキーボードに反応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8667" y="2514600"/>
            <a:ext cx="8229600" cy="4525963"/>
          </a:xfrm>
        </p:spPr>
        <p:txBody>
          <a:bodyPr/>
          <a:lstStyle/>
          <a:p>
            <a:r>
              <a:rPr kumimoji="1" lang="ja-JP" altLang="en-US" dirty="0" smtClean="0"/>
              <a:t>サンプルをロードする（配布し</a:t>
            </a:r>
            <a:r>
              <a:rPr lang="ja-JP" altLang="en-US" dirty="0" smtClean="0"/>
              <a:t>たフォルダ中の</a:t>
            </a:r>
            <a:r>
              <a:rPr lang="en-US" altLang="ja-JP" dirty="0" smtClean="0"/>
              <a:t>Ptask2_1.pde</a:t>
            </a:r>
            <a:r>
              <a:rPr lang="ja-JP" altLang="en-US" dirty="0" smtClean="0"/>
              <a:t>をダブルクリックまたは、</a:t>
            </a:r>
            <a:r>
              <a:rPr lang="en-US" altLang="ja-JP" dirty="0" smtClean="0"/>
              <a:t>OPEN</a:t>
            </a:r>
            <a:r>
              <a:rPr lang="ja-JP" altLang="en-US" dirty="0" smtClean="0"/>
              <a:t>（上向け矢印）をクリックしてメニューから</a:t>
            </a:r>
            <a:r>
              <a:rPr lang="en-US" altLang="ja-JP" dirty="0" smtClean="0"/>
              <a:t>Open</a:t>
            </a:r>
            <a:r>
              <a:rPr lang="ja-JP" altLang="en-US" dirty="0" smtClean="0"/>
              <a:t>を選び、このファイルを探し出す。）</a:t>
            </a:r>
            <a:endParaRPr lang="en-US" altLang="ja-JP" dirty="0" smtClean="0"/>
          </a:p>
          <a:p>
            <a:r>
              <a:rPr kumimoji="1" lang="ja-JP" altLang="en-US" dirty="0" smtClean="0"/>
              <a:t>走らせるとアンパンマンの顔が</a:t>
            </a:r>
            <a:r>
              <a:rPr lang="ja-JP" altLang="en-US" dirty="0" smtClean="0"/>
              <a:t>描ける</a:t>
            </a:r>
            <a:r>
              <a:rPr kumimoji="1" lang="ja-JP" altLang="en-US" dirty="0" smtClean="0"/>
              <a:t>だけ。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停止して、スケッチの内容を見る。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0465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28219" y="232858"/>
            <a:ext cx="9172219" cy="6463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dirty="0"/>
              <a:t>/</a:t>
            </a:r>
            <a:r>
              <a:rPr lang="en-US" altLang="ja-JP" dirty="0" smtClean="0"/>
              <a:t>/Ptask2_1.pde  </a:t>
            </a:r>
            <a:r>
              <a:rPr lang="ja-JP" altLang="en-US" dirty="0"/>
              <a:t>変数を使う　イコール記号</a:t>
            </a:r>
            <a:r>
              <a:rPr lang="en-US" altLang="ja-JP" dirty="0"/>
              <a:t>(=)</a:t>
            </a:r>
            <a:r>
              <a:rPr lang="ja-JP" altLang="en-US" dirty="0"/>
              <a:t>は変数に値を覚えさせるという操作。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float</a:t>
            </a:r>
            <a:r>
              <a:rPr lang="en-US" altLang="ja-JP" dirty="0"/>
              <a:t> x0=200;//</a:t>
            </a:r>
            <a:r>
              <a:rPr lang="ja-JP" altLang="en-US" dirty="0"/>
              <a:t>浮動小数点型の変数。例えば</a:t>
            </a:r>
            <a:r>
              <a:rPr lang="en-US" altLang="ja-JP" dirty="0"/>
              <a:t>12.3456</a:t>
            </a:r>
            <a:r>
              <a:rPr lang="ja-JP" altLang="en-US" dirty="0"/>
              <a:t>など小数点付きの数</a:t>
            </a:r>
            <a:r>
              <a:rPr lang="ja-JP" altLang="en-US" dirty="0" smtClean="0"/>
              <a:t>を記憶できる。</a:t>
            </a:r>
            <a:endParaRPr lang="ja-JP" altLang="en-US" dirty="0"/>
          </a:p>
          <a:p>
            <a:r>
              <a:rPr lang="en-US" altLang="ja-JP" dirty="0">
                <a:solidFill>
                  <a:srgbClr val="FF0000"/>
                </a:solidFill>
              </a:rPr>
              <a:t>float</a:t>
            </a:r>
            <a:r>
              <a:rPr lang="en-US" altLang="ja-JP" dirty="0"/>
              <a:t> y0=150;//x0,y0</a:t>
            </a:r>
            <a:r>
              <a:rPr lang="ja-JP" altLang="en-US" dirty="0"/>
              <a:t>は夫々２００、１５０という数値を覚えた。</a:t>
            </a:r>
          </a:p>
          <a:p>
            <a:endParaRPr lang="ja-JP" altLang="en-US" dirty="0"/>
          </a:p>
          <a:p>
            <a:r>
              <a:rPr lang="en-US" altLang="ja-JP" dirty="0">
                <a:solidFill>
                  <a:srgbClr val="0000FF"/>
                </a:solidFill>
              </a:rPr>
              <a:t>size</a:t>
            </a:r>
            <a:r>
              <a:rPr lang="en-US" altLang="ja-JP" dirty="0"/>
              <a:t> (400,300)</a:t>
            </a:r>
            <a:r>
              <a:rPr lang="en-US" altLang="ja-JP" dirty="0" smtClean="0"/>
              <a:t>;</a:t>
            </a:r>
          </a:p>
          <a:p>
            <a:endParaRPr lang="en-US" altLang="ja-JP" dirty="0"/>
          </a:p>
          <a:p>
            <a:r>
              <a:rPr lang="en-US" altLang="ja-JP" dirty="0"/>
              <a:t>// </a:t>
            </a:r>
            <a:r>
              <a:rPr lang="en-US" altLang="ja-JP" dirty="0" err="1"/>
              <a:t>kao</a:t>
            </a:r>
            <a:endParaRPr lang="en-US" altLang="ja-JP" dirty="0"/>
          </a:p>
          <a:p>
            <a:r>
              <a:rPr lang="en-US" altLang="ja-JP" dirty="0">
                <a:solidFill>
                  <a:srgbClr val="0000FF"/>
                </a:solidFill>
              </a:rPr>
              <a:t>fill</a:t>
            </a:r>
            <a:r>
              <a:rPr lang="en-US" altLang="ja-JP" dirty="0"/>
              <a:t>(250,150,150);</a:t>
            </a:r>
          </a:p>
          <a:p>
            <a:r>
              <a:rPr lang="en-US" altLang="ja-JP" dirty="0" err="1">
                <a:solidFill>
                  <a:srgbClr val="0000FF"/>
                </a:solidFill>
              </a:rPr>
              <a:t>noStroke</a:t>
            </a:r>
            <a:r>
              <a:rPr lang="en-US" altLang="ja-JP" dirty="0"/>
              <a:t>();//</a:t>
            </a:r>
            <a:r>
              <a:rPr lang="ja-JP" altLang="en-US" dirty="0"/>
              <a:t>ふち線なし</a:t>
            </a:r>
          </a:p>
          <a:p>
            <a:r>
              <a:rPr lang="en-US" altLang="ja-JP" dirty="0">
                <a:solidFill>
                  <a:srgbClr val="0000FF"/>
                </a:solidFill>
              </a:rPr>
              <a:t>ellipse</a:t>
            </a:r>
            <a:r>
              <a:rPr lang="en-US" altLang="ja-JP" dirty="0"/>
              <a:t>(x0,y0,160,160);//ellipse(200,150,160,160)</a:t>
            </a:r>
            <a:r>
              <a:rPr lang="ja-JP" altLang="en-US" dirty="0"/>
              <a:t>と同じこと</a:t>
            </a:r>
          </a:p>
          <a:p>
            <a:r>
              <a:rPr lang="en-US" altLang="ja-JP" dirty="0"/>
              <a:t>//</a:t>
            </a:r>
            <a:r>
              <a:rPr lang="en-US" altLang="ja-JP" dirty="0" err="1"/>
              <a:t>hana</a:t>
            </a:r>
            <a:endParaRPr lang="en-US" altLang="ja-JP" dirty="0"/>
          </a:p>
          <a:p>
            <a:r>
              <a:rPr lang="en-US" altLang="ja-JP" dirty="0">
                <a:solidFill>
                  <a:srgbClr val="0000FF"/>
                </a:solidFill>
              </a:rPr>
              <a:t>stroke</a:t>
            </a:r>
            <a:r>
              <a:rPr lang="en-US" altLang="ja-JP" dirty="0"/>
              <a:t>(0);//</a:t>
            </a:r>
            <a:r>
              <a:rPr lang="ja-JP" altLang="en-US" dirty="0"/>
              <a:t>黒いふち線</a:t>
            </a:r>
          </a:p>
          <a:p>
            <a:r>
              <a:rPr lang="en-US" altLang="ja-JP" dirty="0" err="1">
                <a:solidFill>
                  <a:srgbClr val="0000FF"/>
                </a:solidFill>
              </a:rPr>
              <a:t>strokeWeight</a:t>
            </a:r>
            <a:r>
              <a:rPr lang="en-US" altLang="ja-JP" dirty="0"/>
              <a:t>(3);//</a:t>
            </a:r>
            <a:r>
              <a:rPr lang="ja-JP" altLang="en-US" dirty="0"/>
              <a:t>線の太さ</a:t>
            </a:r>
          </a:p>
          <a:p>
            <a:r>
              <a:rPr lang="en-US" altLang="ja-JP" dirty="0">
                <a:solidFill>
                  <a:srgbClr val="0000FF"/>
                </a:solidFill>
              </a:rPr>
              <a:t>fill</a:t>
            </a:r>
            <a:r>
              <a:rPr lang="en-US" altLang="ja-JP" dirty="0"/>
              <a:t>(250,100,50);</a:t>
            </a:r>
          </a:p>
          <a:p>
            <a:r>
              <a:rPr lang="en-US" altLang="ja-JP" dirty="0">
                <a:solidFill>
                  <a:srgbClr val="0000FF"/>
                </a:solidFill>
              </a:rPr>
              <a:t>ellipse</a:t>
            </a:r>
            <a:r>
              <a:rPr lang="en-US" altLang="ja-JP" dirty="0"/>
              <a:t>(x0,y0,50,50);</a:t>
            </a:r>
          </a:p>
          <a:p>
            <a:endParaRPr lang="en-US" altLang="ja-JP" dirty="0"/>
          </a:p>
          <a:p>
            <a:r>
              <a:rPr lang="en-US" altLang="ja-JP" dirty="0" err="1">
                <a:solidFill>
                  <a:srgbClr val="0000FF"/>
                </a:solidFill>
              </a:rPr>
              <a:t>noStroke</a:t>
            </a:r>
            <a:r>
              <a:rPr lang="en-US" altLang="ja-JP" dirty="0"/>
              <a:t>();</a:t>
            </a:r>
          </a:p>
          <a:p>
            <a:r>
              <a:rPr lang="en-US" altLang="ja-JP" dirty="0"/>
              <a:t>//</a:t>
            </a:r>
            <a:r>
              <a:rPr lang="en-US" altLang="ja-JP" dirty="0" err="1"/>
              <a:t>hidari</a:t>
            </a:r>
            <a:endParaRPr lang="en-US" altLang="ja-JP" dirty="0"/>
          </a:p>
          <a:p>
            <a:r>
              <a:rPr lang="en-US" altLang="ja-JP" dirty="0">
                <a:solidFill>
                  <a:srgbClr val="0000FF"/>
                </a:solidFill>
              </a:rPr>
              <a:t>fill</a:t>
            </a:r>
            <a:r>
              <a:rPr lang="en-US" altLang="ja-JP" dirty="0"/>
              <a:t>(200,100,100);</a:t>
            </a:r>
          </a:p>
          <a:p>
            <a:r>
              <a:rPr lang="en-US" altLang="ja-JP" dirty="0">
                <a:solidFill>
                  <a:srgbClr val="0000FF"/>
                </a:solidFill>
              </a:rPr>
              <a:t>ellipse</a:t>
            </a:r>
            <a:r>
              <a:rPr lang="en-US" altLang="ja-JP" dirty="0"/>
              <a:t>(x0-40,y0,40,35);//ellipse(160,150,40,35)</a:t>
            </a:r>
            <a:r>
              <a:rPr lang="ja-JP" altLang="en-US" dirty="0"/>
              <a:t>に同じ</a:t>
            </a:r>
          </a:p>
          <a:p>
            <a:r>
              <a:rPr lang="en-US" altLang="ja-JP" dirty="0"/>
              <a:t>//</a:t>
            </a:r>
            <a:r>
              <a:rPr lang="en-US" altLang="ja-JP" dirty="0" err="1"/>
              <a:t>migi</a:t>
            </a:r>
            <a:endParaRPr lang="en-US" altLang="ja-JP" dirty="0"/>
          </a:p>
          <a:p>
            <a:r>
              <a:rPr lang="en-US" altLang="ja-JP" dirty="0">
                <a:solidFill>
                  <a:srgbClr val="0000FF"/>
                </a:solidFill>
              </a:rPr>
              <a:t>fill</a:t>
            </a:r>
            <a:r>
              <a:rPr lang="en-US" altLang="ja-JP" dirty="0"/>
              <a:t>(200,100,100);</a:t>
            </a:r>
          </a:p>
          <a:p>
            <a:r>
              <a:rPr lang="en-US" altLang="ja-JP" dirty="0">
                <a:solidFill>
                  <a:srgbClr val="0000FF"/>
                </a:solidFill>
              </a:rPr>
              <a:t>ellipse</a:t>
            </a:r>
            <a:r>
              <a:rPr lang="en-US" altLang="ja-JP" dirty="0"/>
              <a:t>(x0+40,y0,40,35);//ellipse(240,150,40,35)</a:t>
            </a:r>
            <a:r>
              <a:rPr lang="ja-JP" altLang="en-US" dirty="0"/>
              <a:t>に</a:t>
            </a:r>
            <a:r>
              <a:rPr lang="ja-JP" altLang="en-US" dirty="0" smtClean="0"/>
              <a:t>同じ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009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15093" y="649111"/>
            <a:ext cx="8736860" cy="5355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dirty="0"/>
              <a:t>//me</a:t>
            </a:r>
          </a:p>
          <a:p>
            <a:r>
              <a:rPr lang="en-US" altLang="ja-JP" dirty="0">
                <a:solidFill>
                  <a:srgbClr val="0000FF"/>
                </a:solidFill>
              </a:rPr>
              <a:t>fill</a:t>
            </a:r>
            <a:r>
              <a:rPr lang="en-US" altLang="ja-JP" dirty="0"/>
              <a:t>(0);</a:t>
            </a:r>
          </a:p>
          <a:p>
            <a:r>
              <a:rPr lang="en-US" altLang="ja-JP" dirty="0">
                <a:solidFill>
                  <a:srgbClr val="0000FF"/>
                </a:solidFill>
              </a:rPr>
              <a:t>ellipse</a:t>
            </a:r>
            <a:r>
              <a:rPr lang="en-US" altLang="ja-JP" dirty="0"/>
              <a:t>(x0-30,y0-30,15,20);//ellipse(170,120,40,35)</a:t>
            </a:r>
            <a:r>
              <a:rPr lang="ja-JP" altLang="en-US" dirty="0"/>
              <a:t>に同じ</a:t>
            </a:r>
          </a:p>
          <a:p>
            <a:r>
              <a:rPr lang="en-US" altLang="ja-JP" dirty="0">
                <a:solidFill>
                  <a:srgbClr val="0000FF"/>
                </a:solidFill>
              </a:rPr>
              <a:t>ellipse</a:t>
            </a:r>
            <a:r>
              <a:rPr lang="en-US" altLang="ja-JP" dirty="0"/>
              <a:t>(x0+30,y0-30,15,20);//ellipse(230,120,40,35)</a:t>
            </a:r>
            <a:r>
              <a:rPr lang="ja-JP" altLang="en-US" dirty="0"/>
              <a:t>に同じ</a:t>
            </a:r>
          </a:p>
          <a:p>
            <a:r>
              <a:rPr lang="en-US" altLang="ja-JP" dirty="0"/>
              <a:t>//</a:t>
            </a:r>
            <a:r>
              <a:rPr lang="en-US" altLang="ja-JP" dirty="0" err="1"/>
              <a:t>hansha</a:t>
            </a:r>
            <a:endParaRPr lang="en-US" altLang="ja-JP" dirty="0"/>
          </a:p>
          <a:p>
            <a:r>
              <a:rPr lang="en-US" altLang="ja-JP" dirty="0">
                <a:solidFill>
                  <a:srgbClr val="0000FF"/>
                </a:solidFill>
              </a:rPr>
              <a:t>fill</a:t>
            </a:r>
            <a:r>
              <a:rPr lang="en-US" altLang="ja-JP" dirty="0"/>
              <a:t>(255);</a:t>
            </a:r>
          </a:p>
          <a:p>
            <a:r>
              <a:rPr lang="en-US" altLang="ja-JP" dirty="0" err="1">
                <a:solidFill>
                  <a:srgbClr val="0000FF"/>
                </a:solidFill>
              </a:rPr>
              <a:t>rect</a:t>
            </a:r>
            <a:r>
              <a:rPr lang="en-US" altLang="ja-JP" dirty="0"/>
              <a:t>(x0-50,y0-10,10,10);//</a:t>
            </a:r>
            <a:r>
              <a:rPr lang="en-US" altLang="ja-JP" dirty="0" err="1"/>
              <a:t>rect</a:t>
            </a:r>
            <a:r>
              <a:rPr lang="en-US" altLang="ja-JP" dirty="0"/>
              <a:t>(150,140,10,10)</a:t>
            </a:r>
            <a:r>
              <a:rPr lang="ja-JP" altLang="en-US" dirty="0"/>
              <a:t>に同じ</a:t>
            </a:r>
          </a:p>
          <a:p>
            <a:r>
              <a:rPr lang="en-US" altLang="ja-JP" dirty="0" err="1">
                <a:solidFill>
                  <a:srgbClr val="0000FF"/>
                </a:solidFill>
              </a:rPr>
              <a:t>rect</a:t>
            </a:r>
            <a:r>
              <a:rPr lang="en-US" altLang="ja-JP" dirty="0"/>
              <a:t>(x0-10,y0-10,10,10);</a:t>
            </a:r>
          </a:p>
          <a:p>
            <a:r>
              <a:rPr lang="en-US" altLang="ja-JP" dirty="0" err="1">
                <a:solidFill>
                  <a:srgbClr val="0000FF"/>
                </a:solidFill>
              </a:rPr>
              <a:t>rect</a:t>
            </a:r>
            <a:r>
              <a:rPr lang="en-US" altLang="ja-JP" dirty="0"/>
              <a:t>(x0+30,y0-10,10,10);</a:t>
            </a:r>
          </a:p>
          <a:p>
            <a:r>
              <a:rPr lang="en-US" altLang="ja-JP" dirty="0"/>
              <a:t>//</a:t>
            </a:r>
            <a:r>
              <a:rPr lang="en-US" altLang="ja-JP" dirty="0" err="1"/>
              <a:t>Mayu</a:t>
            </a:r>
            <a:endParaRPr lang="en-US" altLang="ja-JP" dirty="0"/>
          </a:p>
          <a:p>
            <a:r>
              <a:rPr lang="en-US" altLang="ja-JP" dirty="0" err="1">
                <a:solidFill>
                  <a:srgbClr val="0000FF"/>
                </a:solidFill>
              </a:rPr>
              <a:t>noFill</a:t>
            </a:r>
            <a:r>
              <a:rPr lang="en-US" altLang="ja-JP" dirty="0"/>
              <a:t>();//</a:t>
            </a:r>
            <a:r>
              <a:rPr lang="ja-JP" altLang="en-US" dirty="0"/>
              <a:t>ぬりつぶさない</a:t>
            </a:r>
          </a:p>
          <a:p>
            <a:r>
              <a:rPr lang="en-US" altLang="ja-JP" dirty="0">
                <a:solidFill>
                  <a:srgbClr val="0000FF"/>
                </a:solidFill>
              </a:rPr>
              <a:t>stroke</a:t>
            </a:r>
            <a:r>
              <a:rPr lang="en-US" altLang="ja-JP" dirty="0"/>
              <a:t>(0);//</a:t>
            </a:r>
            <a:r>
              <a:rPr lang="ja-JP" altLang="en-US" dirty="0"/>
              <a:t>ふち線の色は黒</a:t>
            </a:r>
          </a:p>
          <a:p>
            <a:r>
              <a:rPr lang="en-US" altLang="ja-JP" dirty="0" err="1">
                <a:solidFill>
                  <a:srgbClr val="0000FF"/>
                </a:solidFill>
              </a:rPr>
              <a:t>strokeWeight</a:t>
            </a:r>
            <a:r>
              <a:rPr lang="en-US" altLang="ja-JP" dirty="0"/>
              <a:t>(5);//</a:t>
            </a:r>
            <a:r>
              <a:rPr lang="ja-JP" altLang="en-US" dirty="0"/>
              <a:t>線の太さ</a:t>
            </a:r>
          </a:p>
          <a:p>
            <a:r>
              <a:rPr lang="en-US" altLang="ja-JP" dirty="0"/>
              <a:t>//</a:t>
            </a:r>
            <a:r>
              <a:rPr lang="ja-JP" altLang="en-US" dirty="0"/>
              <a:t>楕円の一部を描く。楕円の位置、横半径、縦半径、楕円上の始点および終点の角度（ラジアン）</a:t>
            </a:r>
          </a:p>
          <a:p>
            <a:r>
              <a:rPr lang="en-US" altLang="ja-JP" dirty="0">
                <a:solidFill>
                  <a:srgbClr val="0000FF"/>
                </a:solidFill>
              </a:rPr>
              <a:t>arc</a:t>
            </a:r>
            <a:r>
              <a:rPr lang="en-US" altLang="ja-JP" dirty="0"/>
              <a:t>(x0-30,y0-30,40,50,PI+QUARTER_PI,radians(360-45));</a:t>
            </a:r>
          </a:p>
          <a:p>
            <a:r>
              <a:rPr lang="en-US" altLang="ja-JP" dirty="0">
                <a:solidFill>
                  <a:srgbClr val="0000FF"/>
                </a:solidFill>
              </a:rPr>
              <a:t>arc</a:t>
            </a:r>
            <a:r>
              <a:rPr lang="en-US" altLang="ja-JP" dirty="0"/>
              <a:t>(x0+30,y0-30,40,50,PI+QUARTER_PI,radians(360-45));</a:t>
            </a:r>
          </a:p>
          <a:p>
            <a:r>
              <a:rPr lang="en-US" altLang="ja-JP" dirty="0"/>
              <a:t>//</a:t>
            </a:r>
            <a:r>
              <a:rPr lang="en-US" altLang="ja-JP" dirty="0" err="1"/>
              <a:t>kuchi</a:t>
            </a:r>
            <a:endParaRPr lang="en-US" altLang="ja-JP" dirty="0"/>
          </a:p>
          <a:p>
            <a:r>
              <a:rPr lang="en-US" altLang="ja-JP" dirty="0">
                <a:solidFill>
                  <a:srgbClr val="0000FF"/>
                </a:solidFill>
              </a:rPr>
              <a:t>arc</a:t>
            </a:r>
            <a:r>
              <a:rPr lang="en-US" altLang="ja-JP" dirty="0"/>
              <a:t>(x0,y0-10,90,120,radians(45),radians(90+45));</a:t>
            </a:r>
          </a:p>
        </p:txBody>
      </p:sp>
    </p:spTree>
    <p:extLst>
      <p:ext uri="{BB962C8B-B14F-4D97-AF65-F5344CB8AC3E}">
        <p14:creationId xmlns:p14="http://schemas.microsoft.com/office/powerpoint/2010/main" val="1343204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79777" y="1720840"/>
            <a:ext cx="7563555" cy="3693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dirty="0"/>
              <a:t>/* </a:t>
            </a:r>
            <a:r>
              <a:rPr lang="ja-JP" altLang="en-US" dirty="0"/>
              <a:t>つくれば工房講習会　２０１３年６月２９日</a:t>
            </a:r>
          </a:p>
          <a:p>
            <a:r>
              <a:rPr lang="ja-JP" altLang="en-US" dirty="0"/>
              <a:t> 課題２</a:t>
            </a:r>
            <a:r>
              <a:rPr lang="en-US" altLang="ja-JP" dirty="0"/>
              <a:t>−2</a:t>
            </a:r>
          </a:p>
          <a:p>
            <a:r>
              <a:rPr lang="en-US" altLang="ja-JP" dirty="0"/>
              <a:t> */</a:t>
            </a:r>
          </a:p>
          <a:p>
            <a:r>
              <a:rPr lang="en-US" altLang="ja-JP" dirty="0"/>
              <a:t>// mouse -controlled ANPANMAN </a:t>
            </a:r>
            <a:r>
              <a:rPr lang="en-US" altLang="ja-JP" dirty="0" err="1"/>
              <a:t>I.Endo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>
                <a:solidFill>
                  <a:srgbClr val="FF0000"/>
                </a:solidFill>
              </a:rPr>
              <a:t>float</a:t>
            </a:r>
            <a:r>
              <a:rPr lang="en-US" altLang="ja-JP" dirty="0"/>
              <a:t> x0=200;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float</a:t>
            </a:r>
            <a:r>
              <a:rPr lang="en-US" altLang="ja-JP" dirty="0"/>
              <a:t> y0=150;</a:t>
            </a:r>
          </a:p>
          <a:p>
            <a:endParaRPr lang="en-US" altLang="ja-JP" dirty="0"/>
          </a:p>
          <a:p>
            <a:r>
              <a:rPr lang="en-US" altLang="ja-JP" dirty="0"/>
              <a:t>//</a:t>
            </a:r>
            <a:r>
              <a:rPr lang="ja-JP" altLang="en-US" dirty="0"/>
              <a:t>絵を描く準備のために一度だけやる仕事を次の大カッコ</a:t>
            </a:r>
            <a:r>
              <a:rPr lang="en-US" altLang="ja-JP" dirty="0"/>
              <a:t>{  }</a:t>
            </a:r>
            <a:r>
              <a:rPr lang="ja-JP" altLang="en-US" dirty="0"/>
              <a:t>中に並べる。</a:t>
            </a:r>
          </a:p>
          <a:p>
            <a:endParaRPr lang="en-US" altLang="ja-JP" dirty="0" smtClean="0"/>
          </a:p>
          <a:p>
            <a:r>
              <a:rPr lang="en-US" altLang="ja-JP" dirty="0" smtClean="0">
                <a:solidFill>
                  <a:srgbClr val="0000FF"/>
                </a:solidFill>
              </a:rPr>
              <a:t>void </a:t>
            </a:r>
            <a:r>
              <a:rPr lang="en-US" altLang="ja-JP" dirty="0">
                <a:solidFill>
                  <a:srgbClr val="0000FF"/>
                </a:solidFill>
              </a:rPr>
              <a:t>setup</a:t>
            </a:r>
            <a:r>
              <a:rPr lang="en-US" altLang="ja-JP" dirty="0"/>
              <a:t>() </a:t>
            </a:r>
            <a:r>
              <a:rPr lang="en-US" altLang="ja-JP" dirty="0" smtClean="0"/>
              <a:t>{</a:t>
            </a:r>
          </a:p>
          <a:p>
            <a:r>
              <a:rPr lang="ja-JP" altLang="ja-JP" dirty="0"/>
              <a:t>　</a:t>
            </a:r>
            <a:r>
              <a:rPr lang="ja-JP" altLang="en-US" dirty="0" smtClean="0"/>
              <a:t>　</a:t>
            </a:r>
            <a:r>
              <a:rPr lang="en-US" altLang="ja-JP" dirty="0" smtClean="0">
                <a:solidFill>
                  <a:srgbClr val="0000FF"/>
                </a:solidFill>
              </a:rPr>
              <a:t>size</a:t>
            </a:r>
            <a:r>
              <a:rPr lang="en-US" altLang="ja-JP" dirty="0" smtClean="0"/>
              <a:t> </a:t>
            </a:r>
            <a:r>
              <a:rPr lang="en-US" altLang="ja-JP" dirty="0"/>
              <a:t>(400,300);</a:t>
            </a:r>
          </a:p>
          <a:p>
            <a:r>
              <a:rPr lang="en-US" altLang="ja-JP" dirty="0"/>
              <a:t>}</a:t>
            </a:r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94834" y="585610"/>
            <a:ext cx="6491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Ptask2_2.pde  </a:t>
            </a:r>
          </a:p>
          <a:p>
            <a:r>
              <a:rPr lang="ja-JP" altLang="ja-JP" sz="2800" dirty="0"/>
              <a:t>　</a:t>
            </a:r>
            <a:r>
              <a:rPr lang="ja-JP" altLang="en-US" sz="2800" dirty="0" smtClean="0"/>
              <a:t>　　</a:t>
            </a:r>
            <a:r>
              <a:rPr kumimoji="1" lang="en-US" altLang="ja-JP" sz="2800" dirty="0" smtClean="0"/>
              <a:t>  </a:t>
            </a:r>
            <a:r>
              <a:rPr kumimoji="1" lang="ja-JP" altLang="en-US" sz="2800" dirty="0" smtClean="0"/>
              <a:t>繰り返し描画とマウス座標の利用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30878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67403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dirty="0"/>
              <a:t>//void draw ()  </a:t>
            </a:r>
            <a:r>
              <a:rPr lang="ja-JP" altLang="en-US" dirty="0"/>
              <a:t>大カッコ</a:t>
            </a:r>
            <a:r>
              <a:rPr lang="en-US" altLang="ja-JP" dirty="0"/>
              <a:t>{  } </a:t>
            </a:r>
            <a:r>
              <a:rPr lang="ja-JP" altLang="en-US" dirty="0"/>
              <a:t>の内容に従って画面に絵を書き続ける（一秒間に約６０回重ね</a:t>
            </a:r>
            <a:r>
              <a:rPr lang="ja-JP" altLang="en-US" dirty="0" smtClean="0"/>
              <a:t>書き）</a:t>
            </a:r>
            <a:endParaRPr lang="ja-JP" altLang="en-US" dirty="0"/>
          </a:p>
          <a:p>
            <a:r>
              <a:rPr lang="en-US" altLang="ja-JP" dirty="0">
                <a:solidFill>
                  <a:srgbClr val="0000FF"/>
                </a:solidFill>
              </a:rPr>
              <a:t>void draw</a:t>
            </a:r>
            <a:r>
              <a:rPr lang="en-US" altLang="ja-JP" dirty="0"/>
              <a:t>() {</a:t>
            </a:r>
          </a:p>
          <a:p>
            <a:r>
              <a:rPr lang="en-US" altLang="ja-JP" dirty="0">
                <a:solidFill>
                  <a:srgbClr val="0000FF"/>
                </a:solidFill>
              </a:rPr>
              <a:t>  background</a:t>
            </a:r>
            <a:r>
              <a:rPr lang="en-US" altLang="ja-JP" dirty="0"/>
              <a:t>(180);</a:t>
            </a:r>
          </a:p>
          <a:p>
            <a:r>
              <a:rPr lang="en-US" altLang="ja-JP" dirty="0"/>
              <a:t>  // </a:t>
            </a:r>
            <a:r>
              <a:rPr lang="ja-JP" altLang="en-US" dirty="0"/>
              <a:t>顔の中心位置をマウスの現在位置に指定</a:t>
            </a:r>
          </a:p>
          <a:p>
            <a:r>
              <a:rPr lang="ja-JP" altLang="en-US" dirty="0"/>
              <a:t>  </a:t>
            </a:r>
            <a:r>
              <a:rPr lang="en-US" altLang="ja-JP" dirty="0"/>
              <a:t>x0=</a:t>
            </a:r>
            <a:r>
              <a:rPr lang="en-US" altLang="ja-JP" dirty="0">
                <a:solidFill>
                  <a:srgbClr val="FF0000"/>
                </a:solidFill>
              </a:rPr>
              <a:t>mouseX</a:t>
            </a:r>
            <a:r>
              <a:rPr lang="en-US" altLang="ja-JP" dirty="0"/>
              <a:t>;y0=</a:t>
            </a:r>
            <a:r>
              <a:rPr lang="en-US" altLang="ja-JP" dirty="0" err="1">
                <a:solidFill>
                  <a:srgbClr val="FF0000"/>
                </a:solidFill>
              </a:rPr>
              <a:t>mouseY</a:t>
            </a:r>
            <a:r>
              <a:rPr lang="en-US" altLang="ja-JP" dirty="0"/>
              <a:t>;</a:t>
            </a:r>
          </a:p>
          <a:p>
            <a:r>
              <a:rPr lang="en-US" altLang="ja-JP" dirty="0"/>
              <a:t>  // </a:t>
            </a:r>
            <a:r>
              <a:rPr lang="en-US" altLang="ja-JP" dirty="0" err="1"/>
              <a:t>kao</a:t>
            </a:r>
            <a:endParaRPr lang="en-US" altLang="ja-JP" dirty="0"/>
          </a:p>
          <a:p>
            <a:r>
              <a:rPr lang="en-US" altLang="ja-JP" dirty="0"/>
              <a:t> </a:t>
            </a:r>
            <a:r>
              <a:rPr lang="en-US" altLang="ja-JP" dirty="0">
                <a:solidFill>
                  <a:srgbClr val="0000FF"/>
                </a:solidFill>
              </a:rPr>
              <a:t> fill</a:t>
            </a:r>
            <a:r>
              <a:rPr lang="en-US" altLang="ja-JP" dirty="0"/>
              <a:t>(250, 150, 150);</a:t>
            </a:r>
            <a:r>
              <a:rPr lang="en-US" altLang="ja-JP" dirty="0" err="1">
                <a:solidFill>
                  <a:srgbClr val="0000FF"/>
                </a:solidFill>
              </a:rPr>
              <a:t>noStroke</a:t>
            </a:r>
            <a:r>
              <a:rPr lang="en-US" altLang="ja-JP" dirty="0"/>
              <a:t>();</a:t>
            </a:r>
            <a:r>
              <a:rPr lang="en-US" altLang="ja-JP" dirty="0">
                <a:solidFill>
                  <a:srgbClr val="0000FF"/>
                </a:solidFill>
              </a:rPr>
              <a:t>ellipse</a:t>
            </a:r>
            <a:r>
              <a:rPr lang="en-US" altLang="ja-JP" dirty="0"/>
              <a:t>(x0, y0, 160, 160);</a:t>
            </a:r>
          </a:p>
          <a:p>
            <a:r>
              <a:rPr lang="en-US" altLang="ja-JP" dirty="0"/>
              <a:t>  //</a:t>
            </a:r>
            <a:r>
              <a:rPr lang="en-US" altLang="ja-JP" dirty="0" err="1"/>
              <a:t>hana</a:t>
            </a:r>
            <a:endParaRPr lang="en-US" altLang="ja-JP" dirty="0"/>
          </a:p>
          <a:p>
            <a:r>
              <a:rPr lang="en-US" altLang="ja-JP" dirty="0"/>
              <a:t>  </a:t>
            </a:r>
            <a:r>
              <a:rPr lang="en-US" altLang="ja-JP" dirty="0">
                <a:solidFill>
                  <a:srgbClr val="0000FF"/>
                </a:solidFill>
              </a:rPr>
              <a:t>stroke</a:t>
            </a:r>
            <a:r>
              <a:rPr lang="en-US" altLang="ja-JP" dirty="0"/>
              <a:t>(0);</a:t>
            </a:r>
            <a:r>
              <a:rPr lang="en-US" altLang="ja-JP" dirty="0" err="1"/>
              <a:t>s</a:t>
            </a:r>
            <a:r>
              <a:rPr lang="en-US" altLang="ja-JP" dirty="0" err="1">
                <a:solidFill>
                  <a:srgbClr val="0000FF"/>
                </a:solidFill>
              </a:rPr>
              <a:t>trokeWeight</a:t>
            </a:r>
            <a:r>
              <a:rPr lang="en-US" altLang="ja-JP" dirty="0"/>
              <a:t>(3);f</a:t>
            </a:r>
            <a:r>
              <a:rPr lang="en-US" altLang="ja-JP" dirty="0">
                <a:solidFill>
                  <a:srgbClr val="0000FF"/>
                </a:solidFill>
              </a:rPr>
              <a:t>ill</a:t>
            </a:r>
            <a:r>
              <a:rPr lang="en-US" altLang="ja-JP" dirty="0"/>
              <a:t>(250, 100, 50);e</a:t>
            </a:r>
            <a:r>
              <a:rPr lang="en-US" altLang="ja-JP" dirty="0">
                <a:solidFill>
                  <a:srgbClr val="0000FF"/>
                </a:solidFill>
              </a:rPr>
              <a:t>llipse</a:t>
            </a:r>
            <a:r>
              <a:rPr lang="en-US" altLang="ja-JP" dirty="0"/>
              <a:t>(x0, y0, 50, 50);</a:t>
            </a:r>
          </a:p>
          <a:p>
            <a:r>
              <a:rPr lang="en-US" altLang="ja-JP" dirty="0"/>
              <a:t>  //</a:t>
            </a:r>
            <a:r>
              <a:rPr lang="en-US" altLang="ja-JP" dirty="0" err="1"/>
              <a:t>hidari</a:t>
            </a:r>
            <a:endParaRPr lang="en-US" altLang="ja-JP" dirty="0"/>
          </a:p>
          <a:p>
            <a:r>
              <a:rPr lang="en-US" altLang="ja-JP" dirty="0"/>
              <a:t>   </a:t>
            </a:r>
            <a:r>
              <a:rPr lang="en-US" altLang="ja-JP" dirty="0">
                <a:solidFill>
                  <a:srgbClr val="0000FF"/>
                </a:solidFill>
              </a:rPr>
              <a:t> </a:t>
            </a:r>
            <a:r>
              <a:rPr lang="en-US" altLang="ja-JP" dirty="0" err="1">
                <a:solidFill>
                  <a:srgbClr val="0000FF"/>
                </a:solidFill>
              </a:rPr>
              <a:t>noStroke</a:t>
            </a:r>
            <a:r>
              <a:rPr lang="en-US" altLang="ja-JP" dirty="0"/>
              <a:t>();f</a:t>
            </a:r>
            <a:r>
              <a:rPr lang="en-US" altLang="ja-JP" dirty="0">
                <a:solidFill>
                  <a:srgbClr val="0000FF"/>
                </a:solidFill>
              </a:rPr>
              <a:t>ill</a:t>
            </a:r>
            <a:r>
              <a:rPr lang="en-US" altLang="ja-JP" dirty="0"/>
              <a:t>(200, 100, 100);</a:t>
            </a:r>
            <a:r>
              <a:rPr lang="en-US" altLang="ja-JP" dirty="0">
                <a:solidFill>
                  <a:srgbClr val="0000FF"/>
                </a:solidFill>
              </a:rPr>
              <a:t>ellipse</a:t>
            </a:r>
            <a:r>
              <a:rPr lang="en-US" altLang="ja-JP" dirty="0"/>
              <a:t>(x0-40, y0, 40, 35);</a:t>
            </a:r>
          </a:p>
          <a:p>
            <a:r>
              <a:rPr lang="en-US" altLang="ja-JP" dirty="0"/>
              <a:t>  //</a:t>
            </a:r>
            <a:r>
              <a:rPr lang="en-US" altLang="ja-JP" dirty="0" err="1"/>
              <a:t>migi</a:t>
            </a:r>
            <a:endParaRPr lang="en-US" altLang="ja-JP" dirty="0"/>
          </a:p>
          <a:p>
            <a:r>
              <a:rPr lang="en-US" altLang="ja-JP" dirty="0"/>
              <a:t>  </a:t>
            </a:r>
            <a:r>
              <a:rPr lang="en-US" altLang="ja-JP" dirty="0">
                <a:solidFill>
                  <a:srgbClr val="0000FF"/>
                </a:solidFill>
              </a:rPr>
              <a:t>fill</a:t>
            </a:r>
            <a:r>
              <a:rPr lang="en-US" altLang="ja-JP" dirty="0"/>
              <a:t>(200, 100, 100);</a:t>
            </a:r>
            <a:r>
              <a:rPr lang="en-US" altLang="ja-JP" dirty="0">
                <a:solidFill>
                  <a:srgbClr val="0000FF"/>
                </a:solidFill>
              </a:rPr>
              <a:t>ellipse</a:t>
            </a:r>
            <a:r>
              <a:rPr lang="en-US" altLang="ja-JP" dirty="0"/>
              <a:t>(x0+40, y0, 40, 35);</a:t>
            </a:r>
          </a:p>
          <a:p>
            <a:r>
              <a:rPr lang="en-US" altLang="ja-JP" dirty="0"/>
              <a:t>  //me</a:t>
            </a:r>
          </a:p>
          <a:p>
            <a:r>
              <a:rPr lang="en-US" altLang="ja-JP" dirty="0">
                <a:solidFill>
                  <a:srgbClr val="0000FF"/>
                </a:solidFill>
              </a:rPr>
              <a:t>  fill</a:t>
            </a:r>
            <a:r>
              <a:rPr lang="en-US" altLang="ja-JP" dirty="0"/>
              <a:t>(0);</a:t>
            </a:r>
            <a:r>
              <a:rPr lang="en-US" altLang="ja-JP" dirty="0">
                <a:solidFill>
                  <a:srgbClr val="0000FF"/>
                </a:solidFill>
              </a:rPr>
              <a:t>ellipse</a:t>
            </a:r>
            <a:r>
              <a:rPr lang="en-US" altLang="ja-JP" dirty="0"/>
              <a:t>(x0-30, y0-30, 15, 20);</a:t>
            </a:r>
            <a:r>
              <a:rPr lang="en-US" altLang="ja-JP" dirty="0">
                <a:solidFill>
                  <a:srgbClr val="0000FF"/>
                </a:solidFill>
              </a:rPr>
              <a:t>ellipse</a:t>
            </a:r>
            <a:r>
              <a:rPr lang="en-US" altLang="ja-JP" dirty="0"/>
              <a:t>(x0+30, y0-30, 15, 20);</a:t>
            </a:r>
          </a:p>
          <a:p>
            <a:r>
              <a:rPr lang="en-US" altLang="ja-JP" dirty="0"/>
              <a:t>  //</a:t>
            </a:r>
            <a:r>
              <a:rPr lang="en-US" altLang="ja-JP" dirty="0" err="1"/>
              <a:t>hansha</a:t>
            </a:r>
            <a:endParaRPr lang="en-US" altLang="ja-JP" dirty="0"/>
          </a:p>
          <a:p>
            <a:r>
              <a:rPr lang="en-US" altLang="ja-JP" dirty="0"/>
              <a:t>  f</a:t>
            </a:r>
            <a:r>
              <a:rPr lang="en-US" altLang="ja-JP" dirty="0">
                <a:solidFill>
                  <a:srgbClr val="0000FF"/>
                </a:solidFill>
              </a:rPr>
              <a:t>ill</a:t>
            </a:r>
            <a:r>
              <a:rPr lang="en-US" altLang="ja-JP" dirty="0"/>
              <a:t>(255);</a:t>
            </a:r>
            <a:r>
              <a:rPr lang="en-US" altLang="ja-JP" dirty="0" err="1">
                <a:solidFill>
                  <a:srgbClr val="0000FF"/>
                </a:solidFill>
              </a:rPr>
              <a:t>rect</a:t>
            </a:r>
            <a:r>
              <a:rPr lang="en-US" altLang="ja-JP" dirty="0"/>
              <a:t>(x0-50, y0-10, 10, 10);</a:t>
            </a:r>
            <a:r>
              <a:rPr lang="en-US" altLang="ja-JP" dirty="0" err="1">
                <a:solidFill>
                  <a:srgbClr val="0000FF"/>
                </a:solidFill>
              </a:rPr>
              <a:t>rect</a:t>
            </a:r>
            <a:r>
              <a:rPr lang="en-US" altLang="ja-JP" dirty="0"/>
              <a:t>(x0-10, y0-10, 10, 10);</a:t>
            </a:r>
            <a:r>
              <a:rPr lang="en-US" altLang="ja-JP" dirty="0" err="1">
                <a:solidFill>
                  <a:srgbClr val="0000FF"/>
                </a:solidFill>
              </a:rPr>
              <a:t>rect</a:t>
            </a:r>
            <a:r>
              <a:rPr lang="en-US" altLang="ja-JP" dirty="0"/>
              <a:t>(x0+30, y0-10, 10, 10);</a:t>
            </a:r>
          </a:p>
          <a:p>
            <a:r>
              <a:rPr lang="en-US" altLang="ja-JP" dirty="0"/>
              <a:t>  //</a:t>
            </a:r>
            <a:r>
              <a:rPr lang="en-US" altLang="ja-JP" dirty="0" err="1"/>
              <a:t>Mayu</a:t>
            </a:r>
            <a:endParaRPr lang="en-US" altLang="ja-JP" dirty="0"/>
          </a:p>
          <a:p>
            <a:r>
              <a:rPr lang="en-US" altLang="ja-JP" dirty="0"/>
              <a:t>  </a:t>
            </a:r>
            <a:r>
              <a:rPr lang="en-US" altLang="ja-JP" dirty="0" err="1">
                <a:solidFill>
                  <a:srgbClr val="0000FF"/>
                </a:solidFill>
              </a:rPr>
              <a:t>noFill</a:t>
            </a:r>
            <a:r>
              <a:rPr lang="en-US" altLang="ja-JP" dirty="0"/>
              <a:t>();</a:t>
            </a:r>
            <a:r>
              <a:rPr lang="en-US" altLang="ja-JP" dirty="0">
                <a:solidFill>
                  <a:srgbClr val="0000FF"/>
                </a:solidFill>
              </a:rPr>
              <a:t>stroke</a:t>
            </a:r>
            <a:r>
              <a:rPr lang="en-US" altLang="ja-JP" dirty="0"/>
              <a:t>(0);</a:t>
            </a:r>
            <a:r>
              <a:rPr lang="en-US" altLang="ja-JP" dirty="0" err="1">
                <a:solidFill>
                  <a:srgbClr val="0000FF"/>
                </a:solidFill>
              </a:rPr>
              <a:t>strokeWeight</a:t>
            </a:r>
            <a:r>
              <a:rPr lang="en-US" altLang="ja-JP" dirty="0"/>
              <a:t>(5);</a:t>
            </a:r>
          </a:p>
          <a:p>
            <a:r>
              <a:rPr lang="en-US" altLang="ja-JP" dirty="0"/>
              <a:t>  </a:t>
            </a:r>
            <a:r>
              <a:rPr lang="en-US" altLang="ja-JP" dirty="0">
                <a:solidFill>
                  <a:srgbClr val="0000FF"/>
                </a:solidFill>
              </a:rPr>
              <a:t>arc</a:t>
            </a:r>
            <a:r>
              <a:rPr lang="en-US" altLang="ja-JP" dirty="0"/>
              <a:t>(x0-30, y0-30, 40, 50, </a:t>
            </a:r>
            <a:r>
              <a:rPr lang="en-US" altLang="ja-JP" dirty="0">
                <a:solidFill>
                  <a:srgbClr val="008000"/>
                </a:solidFill>
              </a:rPr>
              <a:t>PI+QUARTER_PI</a:t>
            </a:r>
            <a:r>
              <a:rPr lang="en-US" altLang="ja-JP" dirty="0"/>
              <a:t>, </a:t>
            </a:r>
            <a:r>
              <a:rPr lang="en-US" altLang="ja-JP" dirty="0">
                <a:solidFill>
                  <a:srgbClr val="0000FF"/>
                </a:solidFill>
              </a:rPr>
              <a:t>radians</a:t>
            </a:r>
            <a:r>
              <a:rPr lang="en-US" altLang="ja-JP" dirty="0"/>
              <a:t>(360-45));</a:t>
            </a:r>
          </a:p>
          <a:p>
            <a:r>
              <a:rPr lang="en-US" altLang="ja-JP" dirty="0"/>
              <a:t> </a:t>
            </a:r>
            <a:r>
              <a:rPr lang="en-US" altLang="ja-JP" dirty="0">
                <a:solidFill>
                  <a:srgbClr val="0000FF"/>
                </a:solidFill>
              </a:rPr>
              <a:t> arc</a:t>
            </a:r>
            <a:r>
              <a:rPr lang="en-US" altLang="ja-JP" dirty="0"/>
              <a:t>(x0+30, y0-30, 40, 50, </a:t>
            </a:r>
            <a:r>
              <a:rPr lang="en-US" altLang="ja-JP" dirty="0">
                <a:solidFill>
                  <a:srgbClr val="008000"/>
                </a:solidFill>
              </a:rPr>
              <a:t>PI+QUARTER_PI</a:t>
            </a:r>
            <a:r>
              <a:rPr lang="en-US" altLang="ja-JP" dirty="0"/>
              <a:t>, </a:t>
            </a:r>
            <a:r>
              <a:rPr lang="en-US" altLang="ja-JP" dirty="0">
                <a:solidFill>
                  <a:srgbClr val="0000FF"/>
                </a:solidFill>
              </a:rPr>
              <a:t>radians</a:t>
            </a:r>
            <a:r>
              <a:rPr lang="en-US" altLang="ja-JP" dirty="0"/>
              <a:t>(360-45));</a:t>
            </a:r>
          </a:p>
          <a:p>
            <a:r>
              <a:rPr lang="en-US" altLang="ja-JP" dirty="0"/>
              <a:t>  //</a:t>
            </a:r>
            <a:r>
              <a:rPr lang="en-US" altLang="ja-JP" dirty="0" err="1"/>
              <a:t>kuchi</a:t>
            </a:r>
            <a:endParaRPr lang="en-US" altLang="ja-JP" dirty="0"/>
          </a:p>
          <a:p>
            <a:r>
              <a:rPr lang="en-US" altLang="ja-JP" dirty="0"/>
              <a:t> </a:t>
            </a:r>
            <a:r>
              <a:rPr lang="en-US" altLang="ja-JP" dirty="0">
                <a:solidFill>
                  <a:srgbClr val="0000FF"/>
                </a:solidFill>
              </a:rPr>
              <a:t> arc</a:t>
            </a:r>
            <a:r>
              <a:rPr lang="en-US" altLang="ja-JP" dirty="0"/>
              <a:t>(x0, y0-10, 90, 120, </a:t>
            </a:r>
            <a:r>
              <a:rPr lang="en-US" altLang="ja-JP" dirty="0">
                <a:solidFill>
                  <a:srgbClr val="0000FF"/>
                </a:solidFill>
              </a:rPr>
              <a:t>radians</a:t>
            </a:r>
            <a:r>
              <a:rPr lang="en-US" altLang="ja-JP" dirty="0"/>
              <a:t>(45), </a:t>
            </a:r>
            <a:r>
              <a:rPr lang="en-US" altLang="ja-JP" dirty="0">
                <a:solidFill>
                  <a:srgbClr val="0000FF"/>
                </a:solidFill>
              </a:rPr>
              <a:t>radians</a:t>
            </a:r>
            <a:r>
              <a:rPr lang="en-US" altLang="ja-JP" dirty="0"/>
              <a:t>(90+45));</a:t>
            </a:r>
          </a:p>
          <a:p>
            <a:r>
              <a:rPr lang="en-US" altLang="ja-JP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40281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090125" y="0"/>
            <a:ext cx="6632222" cy="70173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dirty="0"/>
              <a:t>/* </a:t>
            </a:r>
            <a:r>
              <a:rPr lang="ja-JP" altLang="en-US" dirty="0"/>
              <a:t>つくれば工房　講習会　２０１３年６月２９日</a:t>
            </a:r>
          </a:p>
          <a:p>
            <a:r>
              <a:rPr lang="en-US" altLang="ja-JP" dirty="0"/>
              <a:t>Ptask2_3  </a:t>
            </a:r>
            <a:r>
              <a:rPr lang="ja-JP" altLang="en-US" dirty="0"/>
              <a:t>関数、マウスクリック、キーボード</a:t>
            </a:r>
            <a:r>
              <a:rPr lang="ja-JP" altLang="en-US" dirty="0" smtClean="0"/>
              <a:t>、場合によってやることを変える*</a:t>
            </a:r>
            <a:r>
              <a:rPr lang="en-US" altLang="ja-JP" dirty="0"/>
              <a:t>/</a:t>
            </a:r>
          </a:p>
          <a:p>
            <a:r>
              <a:rPr lang="en-US" altLang="ja-JP" dirty="0"/>
              <a:t>//ANPANMAN </a:t>
            </a:r>
            <a:r>
              <a:rPr lang="en-US" altLang="ja-JP" dirty="0" err="1"/>
              <a:t>I.Endo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>
                <a:solidFill>
                  <a:srgbClr val="FF0000"/>
                </a:solidFill>
              </a:rPr>
              <a:t>float</a:t>
            </a:r>
            <a:r>
              <a:rPr lang="en-US" altLang="ja-JP" dirty="0"/>
              <a:t> x1=200;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float</a:t>
            </a:r>
            <a:r>
              <a:rPr lang="en-US" altLang="ja-JP" dirty="0"/>
              <a:t> y1=150;</a:t>
            </a:r>
          </a:p>
          <a:p>
            <a:r>
              <a:rPr lang="en-US" altLang="ja-JP" dirty="0" err="1">
                <a:solidFill>
                  <a:srgbClr val="FF0000"/>
                </a:solidFill>
              </a:rPr>
              <a:t>int</a:t>
            </a:r>
            <a:r>
              <a:rPr lang="en-US" altLang="ja-JP" dirty="0"/>
              <a:t> kata1=0;//</a:t>
            </a:r>
            <a:r>
              <a:rPr lang="ja-JP" altLang="en-US" dirty="0"/>
              <a:t>整数の変数</a:t>
            </a:r>
          </a:p>
          <a:p>
            <a:endParaRPr lang="ja-JP" altLang="en-US" dirty="0"/>
          </a:p>
          <a:p>
            <a:r>
              <a:rPr lang="en-US" altLang="ja-JP" dirty="0">
                <a:solidFill>
                  <a:srgbClr val="0000FF"/>
                </a:solidFill>
              </a:rPr>
              <a:t>void setup</a:t>
            </a:r>
            <a:r>
              <a:rPr lang="en-US" altLang="ja-JP" dirty="0"/>
              <a:t>(){</a:t>
            </a:r>
          </a:p>
          <a:p>
            <a:r>
              <a:rPr lang="en-US" altLang="ja-JP" dirty="0">
                <a:solidFill>
                  <a:srgbClr val="0000FF"/>
                </a:solidFill>
              </a:rPr>
              <a:t>size</a:t>
            </a:r>
            <a:r>
              <a:rPr lang="en-US" altLang="ja-JP" dirty="0"/>
              <a:t> (400,300)</a:t>
            </a:r>
            <a:r>
              <a:rPr lang="en-US" altLang="ja-JP" dirty="0" smtClean="0"/>
              <a:t>;</a:t>
            </a:r>
            <a:endParaRPr lang="en-US" altLang="ja-JP" dirty="0"/>
          </a:p>
          <a:p>
            <a:r>
              <a:rPr lang="en-US" altLang="ja-JP" dirty="0" smtClean="0"/>
              <a:t>}</a:t>
            </a:r>
            <a:endParaRPr lang="en-US" altLang="ja-JP" dirty="0"/>
          </a:p>
          <a:p>
            <a:r>
              <a:rPr lang="en-US" altLang="ja-JP" dirty="0">
                <a:solidFill>
                  <a:srgbClr val="0000FF"/>
                </a:solidFill>
              </a:rPr>
              <a:t>void </a:t>
            </a:r>
            <a:r>
              <a:rPr lang="en-US" altLang="ja-JP" dirty="0" err="1">
                <a:solidFill>
                  <a:srgbClr val="0000FF"/>
                </a:solidFill>
              </a:rPr>
              <a:t>mouseClicked</a:t>
            </a:r>
            <a:r>
              <a:rPr lang="en-US" altLang="ja-JP" dirty="0"/>
              <a:t>(){</a:t>
            </a:r>
          </a:p>
          <a:p>
            <a:r>
              <a:rPr lang="en-US" altLang="ja-JP" dirty="0"/>
              <a:t>  x1=</a:t>
            </a:r>
            <a:r>
              <a:rPr lang="en-US" altLang="ja-JP" dirty="0" err="1">
                <a:solidFill>
                  <a:srgbClr val="FF0000"/>
                </a:solidFill>
              </a:rPr>
              <a:t>mouseX</a:t>
            </a:r>
            <a:r>
              <a:rPr lang="en-US" altLang="ja-JP" dirty="0"/>
              <a:t>;</a:t>
            </a:r>
          </a:p>
          <a:p>
            <a:r>
              <a:rPr lang="en-US" altLang="ja-JP" dirty="0"/>
              <a:t>  y1=</a:t>
            </a:r>
            <a:r>
              <a:rPr lang="en-US" altLang="ja-JP" dirty="0" err="1">
                <a:solidFill>
                  <a:srgbClr val="FF0000"/>
                </a:solidFill>
              </a:rPr>
              <a:t>mouseY</a:t>
            </a:r>
            <a:r>
              <a:rPr lang="en-US" altLang="ja-JP" dirty="0"/>
              <a:t>;</a:t>
            </a:r>
          </a:p>
          <a:p>
            <a:r>
              <a:rPr lang="en-US" altLang="ja-JP" dirty="0" smtClean="0"/>
              <a:t>}</a:t>
            </a:r>
            <a:endParaRPr lang="en-US" altLang="ja-JP" dirty="0"/>
          </a:p>
          <a:p>
            <a:r>
              <a:rPr lang="en-US" altLang="ja-JP" dirty="0">
                <a:solidFill>
                  <a:srgbClr val="0000FF"/>
                </a:solidFill>
              </a:rPr>
              <a:t>void </a:t>
            </a:r>
            <a:r>
              <a:rPr lang="en-US" altLang="ja-JP" dirty="0" err="1">
                <a:solidFill>
                  <a:srgbClr val="0000FF"/>
                </a:solidFill>
              </a:rPr>
              <a:t>keyPressed</a:t>
            </a:r>
            <a:r>
              <a:rPr lang="en-US" altLang="ja-JP" dirty="0"/>
              <a:t>(){</a:t>
            </a:r>
          </a:p>
          <a:p>
            <a:r>
              <a:rPr lang="en-US" altLang="ja-JP" dirty="0"/>
              <a:t>  kata1++</a:t>
            </a:r>
            <a:r>
              <a:rPr lang="en-US" altLang="ja-JP" dirty="0" smtClean="0"/>
              <a:t>;</a:t>
            </a:r>
            <a:r>
              <a:rPr lang="ja-JP" altLang="en-US" dirty="0" smtClean="0"/>
              <a:t>　</a:t>
            </a:r>
            <a:r>
              <a:rPr lang="en-US" altLang="ja-JP" dirty="0" smtClean="0"/>
              <a:t>/</a:t>
            </a:r>
            <a:r>
              <a:rPr lang="en-US" altLang="ja-JP" dirty="0"/>
              <a:t>/kata1</a:t>
            </a:r>
            <a:r>
              <a:rPr lang="ja-JP" altLang="en-US" dirty="0"/>
              <a:t>の値を１増やす。</a:t>
            </a:r>
          </a:p>
          <a:p>
            <a:r>
              <a:rPr lang="ja-JP" altLang="en-US" dirty="0"/>
              <a:t>  </a:t>
            </a:r>
            <a:r>
              <a:rPr lang="en-US" altLang="ja-JP" dirty="0">
                <a:solidFill>
                  <a:srgbClr val="008000"/>
                </a:solidFill>
              </a:rPr>
              <a:t>if</a:t>
            </a:r>
            <a:r>
              <a:rPr lang="en-US" altLang="ja-JP" dirty="0"/>
              <a:t>( kata1&gt;2) kata1=0;// kata1 </a:t>
            </a:r>
            <a:r>
              <a:rPr lang="ja-JP" altLang="en-US" dirty="0"/>
              <a:t>の値が２以上になれば０に戻す。</a:t>
            </a:r>
          </a:p>
          <a:p>
            <a:r>
              <a:rPr lang="en-US" altLang="ja-JP" dirty="0" smtClean="0"/>
              <a:t>}</a:t>
            </a:r>
            <a:endParaRPr lang="en-US" altLang="ja-JP" dirty="0"/>
          </a:p>
          <a:p>
            <a:r>
              <a:rPr lang="en-US" altLang="ja-JP" dirty="0">
                <a:solidFill>
                  <a:srgbClr val="0000FF"/>
                </a:solidFill>
              </a:rPr>
              <a:t>void draw</a:t>
            </a:r>
            <a:r>
              <a:rPr lang="en-US" altLang="ja-JP" dirty="0"/>
              <a:t>(){</a:t>
            </a:r>
          </a:p>
          <a:p>
            <a:r>
              <a:rPr lang="en-US" altLang="ja-JP" dirty="0"/>
              <a:t>  </a:t>
            </a:r>
            <a:r>
              <a:rPr lang="en-US" altLang="ja-JP" dirty="0">
                <a:solidFill>
                  <a:srgbClr val="0000FF"/>
                </a:solidFill>
              </a:rPr>
              <a:t>background</a:t>
            </a:r>
            <a:r>
              <a:rPr lang="en-US" altLang="ja-JP" dirty="0"/>
              <a:t>(180);</a:t>
            </a:r>
          </a:p>
          <a:p>
            <a:r>
              <a:rPr lang="en-US" altLang="ja-JP" dirty="0"/>
              <a:t>  </a:t>
            </a:r>
            <a:r>
              <a:rPr lang="en-US" altLang="ja-JP" dirty="0" err="1"/>
              <a:t>anpan</a:t>
            </a:r>
            <a:r>
              <a:rPr lang="en-US" altLang="ja-JP" dirty="0"/>
              <a:t>(x1,y1,kata1);</a:t>
            </a:r>
          </a:p>
          <a:p>
            <a:r>
              <a:rPr lang="en-US" altLang="ja-JP" dirty="0"/>
              <a:t>}</a:t>
            </a:r>
            <a:endParaRPr lang="en-US" altLang="ja-JP" dirty="0" smtClean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22282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97556" y="0"/>
            <a:ext cx="8946444" cy="70173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altLang="ja-JP" dirty="0">
                <a:solidFill>
                  <a:srgbClr val="0000FF"/>
                </a:solidFill>
              </a:rPr>
              <a:t>void</a:t>
            </a:r>
            <a:r>
              <a:rPr lang="hr-HR" altLang="ja-JP" dirty="0"/>
              <a:t> anpan(f</a:t>
            </a:r>
            <a:r>
              <a:rPr lang="hr-HR" altLang="ja-JP" dirty="0">
                <a:solidFill>
                  <a:srgbClr val="FF0000"/>
                </a:solidFill>
              </a:rPr>
              <a:t>loat</a:t>
            </a:r>
            <a:r>
              <a:rPr lang="hr-HR" altLang="ja-JP" dirty="0"/>
              <a:t> x0, </a:t>
            </a:r>
            <a:r>
              <a:rPr lang="hr-HR" altLang="ja-JP" dirty="0">
                <a:solidFill>
                  <a:srgbClr val="FF0000"/>
                </a:solidFill>
              </a:rPr>
              <a:t>float</a:t>
            </a:r>
            <a:r>
              <a:rPr lang="hr-HR" altLang="ja-JP" dirty="0"/>
              <a:t> y0, </a:t>
            </a:r>
            <a:r>
              <a:rPr lang="hr-HR" altLang="ja-JP" dirty="0">
                <a:solidFill>
                  <a:srgbClr val="FF0000"/>
                </a:solidFill>
              </a:rPr>
              <a:t>int</a:t>
            </a:r>
            <a:r>
              <a:rPr lang="hr-HR" altLang="ja-JP" dirty="0"/>
              <a:t> kata) {</a:t>
            </a:r>
          </a:p>
          <a:p>
            <a:r>
              <a:rPr lang="hr-HR" altLang="ja-JP" dirty="0"/>
              <a:t>  // kao</a:t>
            </a:r>
          </a:p>
          <a:p>
            <a:r>
              <a:rPr lang="hr-HR" altLang="ja-JP" dirty="0"/>
              <a:t> </a:t>
            </a:r>
            <a:r>
              <a:rPr lang="hr-HR" altLang="ja-JP" dirty="0">
                <a:solidFill>
                  <a:srgbClr val="0000FF"/>
                </a:solidFill>
              </a:rPr>
              <a:t> fill</a:t>
            </a:r>
            <a:r>
              <a:rPr lang="hr-HR" altLang="ja-JP" dirty="0"/>
              <a:t>(250, 150, 150);</a:t>
            </a:r>
            <a:r>
              <a:rPr lang="hr-HR" altLang="ja-JP" dirty="0">
                <a:solidFill>
                  <a:srgbClr val="0000FF"/>
                </a:solidFill>
              </a:rPr>
              <a:t>noStroke</a:t>
            </a:r>
            <a:r>
              <a:rPr lang="hr-HR" altLang="ja-JP" dirty="0"/>
              <a:t>();</a:t>
            </a:r>
            <a:r>
              <a:rPr lang="hr-HR" altLang="ja-JP" dirty="0">
                <a:solidFill>
                  <a:srgbClr val="0000FF"/>
                </a:solidFill>
              </a:rPr>
              <a:t>ellipse</a:t>
            </a:r>
            <a:r>
              <a:rPr lang="hr-HR" altLang="ja-JP" dirty="0"/>
              <a:t>(x0, y0, 160, 160);</a:t>
            </a:r>
          </a:p>
          <a:p>
            <a:r>
              <a:rPr lang="hr-HR" altLang="ja-JP" dirty="0"/>
              <a:t>  //hidari</a:t>
            </a:r>
          </a:p>
          <a:p>
            <a:r>
              <a:rPr lang="hr-HR" altLang="ja-JP" dirty="0"/>
              <a:t>  </a:t>
            </a:r>
            <a:r>
              <a:rPr lang="hr-HR" altLang="ja-JP" dirty="0">
                <a:solidFill>
                  <a:srgbClr val="0000FF"/>
                </a:solidFill>
              </a:rPr>
              <a:t>fill</a:t>
            </a:r>
            <a:r>
              <a:rPr lang="hr-HR" altLang="ja-JP" dirty="0"/>
              <a:t>(200, 100, 100);</a:t>
            </a:r>
            <a:r>
              <a:rPr lang="hr-HR" altLang="ja-JP" dirty="0">
                <a:solidFill>
                  <a:srgbClr val="0000FF"/>
                </a:solidFill>
              </a:rPr>
              <a:t>ellipse</a:t>
            </a:r>
            <a:r>
              <a:rPr lang="hr-HR" altLang="ja-JP" dirty="0"/>
              <a:t>(x0-40, y0, 40, 35);</a:t>
            </a:r>
          </a:p>
          <a:p>
            <a:r>
              <a:rPr lang="hr-HR" altLang="ja-JP" dirty="0"/>
              <a:t>  //migi</a:t>
            </a:r>
          </a:p>
          <a:p>
            <a:r>
              <a:rPr lang="hr-HR" altLang="ja-JP" dirty="0"/>
              <a:t> </a:t>
            </a:r>
            <a:r>
              <a:rPr lang="hr-HR" altLang="ja-JP" dirty="0">
                <a:solidFill>
                  <a:srgbClr val="0000FF"/>
                </a:solidFill>
              </a:rPr>
              <a:t> fill</a:t>
            </a:r>
            <a:r>
              <a:rPr lang="hr-HR" altLang="ja-JP" dirty="0"/>
              <a:t>(200, 100, 100);e</a:t>
            </a:r>
            <a:r>
              <a:rPr lang="hr-HR" altLang="ja-JP" dirty="0">
                <a:solidFill>
                  <a:srgbClr val="0000FF"/>
                </a:solidFill>
              </a:rPr>
              <a:t>llipse</a:t>
            </a:r>
            <a:r>
              <a:rPr lang="hr-HR" altLang="ja-JP" dirty="0"/>
              <a:t>(x0+40, y0, 40, 35);</a:t>
            </a:r>
          </a:p>
          <a:p>
            <a:r>
              <a:rPr lang="hr-HR" altLang="ja-JP" dirty="0"/>
              <a:t>  //hana</a:t>
            </a:r>
          </a:p>
          <a:p>
            <a:r>
              <a:rPr lang="hr-HR" altLang="ja-JP" dirty="0"/>
              <a:t>  </a:t>
            </a:r>
            <a:r>
              <a:rPr lang="hr-HR" altLang="ja-JP" dirty="0">
                <a:solidFill>
                  <a:srgbClr val="0000FF"/>
                </a:solidFill>
              </a:rPr>
              <a:t>stroke</a:t>
            </a:r>
            <a:r>
              <a:rPr lang="hr-HR" altLang="ja-JP" dirty="0"/>
              <a:t>(0);</a:t>
            </a:r>
            <a:r>
              <a:rPr lang="hr-HR" altLang="ja-JP" dirty="0">
                <a:solidFill>
                  <a:srgbClr val="0000FF"/>
                </a:solidFill>
              </a:rPr>
              <a:t>strokeWeigh</a:t>
            </a:r>
            <a:r>
              <a:rPr lang="hr-HR" altLang="ja-JP" dirty="0"/>
              <a:t>t(3)</a:t>
            </a:r>
            <a:r>
              <a:rPr lang="hr-HR" altLang="ja-JP" dirty="0" smtClean="0"/>
              <a:t>;f</a:t>
            </a:r>
            <a:r>
              <a:rPr lang="hr-HR" altLang="ja-JP" dirty="0" smtClean="0">
                <a:solidFill>
                  <a:srgbClr val="0000FF"/>
                </a:solidFill>
              </a:rPr>
              <a:t>ill</a:t>
            </a:r>
            <a:r>
              <a:rPr lang="hr-HR" altLang="ja-JP" dirty="0"/>
              <a:t>(250, 100, 50);</a:t>
            </a:r>
            <a:r>
              <a:rPr lang="hr-HR" altLang="ja-JP" dirty="0">
                <a:solidFill>
                  <a:srgbClr val="0000FF"/>
                </a:solidFill>
              </a:rPr>
              <a:t>ellipse</a:t>
            </a:r>
            <a:r>
              <a:rPr lang="hr-HR" altLang="ja-JP" dirty="0"/>
              <a:t>(x0, y0, 50, 50);</a:t>
            </a:r>
          </a:p>
          <a:p>
            <a:r>
              <a:rPr lang="hr-HR" altLang="ja-JP" dirty="0"/>
              <a:t>  //me</a:t>
            </a:r>
          </a:p>
          <a:p>
            <a:r>
              <a:rPr lang="hr-HR" altLang="ja-JP" dirty="0"/>
              <a:t>  </a:t>
            </a:r>
            <a:r>
              <a:rPr lang="hr-HR" altLang="ja-JP" dirty="0">
                <a:solidFill>
                  <a:srgbClr val="0000FF"/>
                </a:solidFill>
              </a:rPr>
              <a:t>noStroke</a:t>
            </a:r>
            <a:r>
              <a:rPr lang="hr-HR" altLang="ja-JP" dirty="0"/>
              <a:t>();</a:t>
            </a:r>
            <a:r>
              <a:rPr lang="hr-HR" altLang="ja-JP" dirty="0">
                <a:solidFill>
                  <a:srgbClr val="0000FF"/>
                </a:solidFill>
              </a:rPr>
              <a:t>fill</a:t>
            </a:r>
            <a:r>
              <a:rPr lang="hr-HR" altLang="ja-JP" dirty="0"/>
              <a:t>(0);</a:t>
            </a:r>
          </a:p>
          <a:p>
            <a:r>
              <a:rPr lang="hr-HR" altLang="ja-JP" dirty="0"/>
              <a:t> </a:t>
            </a:r>
            <a:r>
              <a:rPr lang="hr-HR" altLang="ja-JP" dirty="0">
                <a:solidFill>
                  <a:srgbClr val="008000"/>
                </a:solidFill>
              </a:rPr>
              <a:t> if </a:t>
            </a:r>
            <a:r>
              <a:rPr lang="hr-HR" altLang="ja-JP" dirty="0"/>
              <a:t>(kata==0) { </a:t>
            </a:r>
            <a:r>
              <a:rPr lang="hr-HR" altLang="ja-JP" dirty="0">
                <a:solidFill>
                  <a:srgbClr val="0000FF"/>
                </a:solidFill>
              </a:rPr>
              <a:t>ellipse</a:t>
            </a:r>
            <a:r>
              <a:rPr lang="hr-HR" altLang="ja-JP" dirty="0"/>
              <a:t>(x0-30, y0-30, 15, 20);</a:t>
            </a:r>
            <a:r>
              <a:rPr lang="hr-HR" altLang="ja-JP" dirty="0">
                <a:solidFill>
                  <a:srgbClr val="0000FF"/>
                </a:solidFill>
              </a:rPr>
              <a:t>ellipse</a:t>
            </a:r>
            <a:r>
              <a:rPr lang="hr-HR" altLang="ja-JP" dirty="0"/>
              <a:t>(x0+30, y0-30, 15, 20);}</a:t>
            </a:r>
          </a:p>
          <a:p>
            <a:r>
              <a:rPr lang="hr-HR" altLang="ja-JP" dirty="0"/>
              <a:t>  </a:t>
            </a:r>
            <a:r>
              <a:rPr lang="hr-HR" altLang="ja-JP" dirty="0">
                <a:solidFill>
                  <a:srgbClr val="008000"/>
                </a:solidFill>
              </a:rPr>
              <a:t>else</a:t>
            </a:r>
            <a:r>
              <a:rPr lang="hr-HR" altLang="ja-JP" dirty="0"/>
              <a:t> {</a:t>
            </a:r>
            <a:r>
              <a:rPr lang="hr-HR" altLang="ja-JP" dirty="0">
                <a:solidFill>
                  <a:srgbClr val="0000FF"/>
                </a:solidFill>
              </a:rPr>
              <a:t>ellipse</a:t>
            </a:r>
            <a:r>
              <a:rPr lang="hr-HR" altLang="ja-JP" dirty="0"/>
              <a:t>(x0-30, y0-30, 30, 2);</a:t>
            </a:r>
            <a:r>
              <a:rPr lang="hr-HR" altLang="ja-JP" dirty="0">
                <a:solidFill>
                  <a:srgbClr val="0000FF"/>
                </a:solidFill>
              </a:rPr>
              <a:t>ellipse</a:t>
            </a:r>
            <a:r>
              <a:rPr lang="hr-HR" altLang="ja-JP" dirty="0"/>
              <a:t>(x0+30, y0-30, 30, 2);}</a:t>
            </a:r>
          </a:p>
          <a:p>
            <a:r>
              <a:rPr lang="hr-HR" altLang="ja-JP" dirty="0"/>
              <a:t>  //hansha</a:t>
            </a:r>
          </a:p>
          <a:p>
            <a:r>
              <a:rPr lang="hr-HR" altLang="ja-JP" dirty="0"/>
              <a:t>  fill(255);</a:t>
            </a:r>
          </a:p>
          <a:p>
            <a:r>
              <a:rPr lang="hr-HR" altLang="ja-JP" dirty="0"/>
              <a:t>  </a:t>
            </a:r>
            <a:r>
              <a:rPr lang="hr-HR" altLang="ja-JP" dirty="0" smtClean="0">
                <a:solidFill>
                  <a:srgbClr val="0000FF"/>
                </a:solidFill>
              </a:rPr>
              <a:t>rect</a:t>
            </a:r>
            <a:r>
              <a:rPr lang="hr-HR" altLang="ja-JP" dirty="0" smtClean="0"/>
              <a:t>(</a:t>
            </a:r>
            <a:r>
              <a:rPr lang="hr-HR" altLang="ja-JP" dirty="0"/>
              <a:t>x0-50, y0-10, 10, 10);r</a:t>
            </a:r>
            <a:r>
              <a:rPr lang="hr-HR" altLang="ja-JP" dirty="0">
                <a:solidFill>
                  <a:srgbClr val="0000FF"/>
                </a:solidFill>
              </a:rPr>
              <a:t>ect</a:t>
            </a:r>
            <a:r>
              <a:rPr lang="hr-HR" altLang="ja-JP" dirty="0"/>
              <a:t>(x0-10, y0-10, 10, 10);</a:t>
            </a:r>
            <a:r>
              <a:rPr lang="hr-HR" altLang="ja-JP" dirty="0">
                <a:solidFill>
                  <a:srgbClr val="0000FF"/>
                </a:solidFill>
              </a:rPr>
              <a:t>rect</a:t>
            </a:r>
            <a:r>
              <a:rPr lang="hr-HR" altLang="ja-JP" dirty="0"/>
              <a:t>(x0+30, y0-10, 10, 10);</a:t>
            </a:r>
          </a:p>
          <a:p>
            <a:r>
              <a:rPr lang="hr-HR" altLang="ja-JP" dirty="0"/>
              <a:t>  //Mayu</a:t>
            </a:r>
          </a:p>
          <a:p>
            <a:r>
              <a:rPr lang="hr-HR" altLang="ja-JP" dirty="0"/>
              <a:t>  </a:t>
            </a:r>
            <a:r>
              <a:rPr lang="hr-HR" altLang="ja-JP" dirty="0">
                <a:solidFill>
                  <a:srgbClr val="0000FF"/>
                </a:solidFill>
              </a:rPr>
              <a:t>noFill</a:t>
            </a:r>
            <a:r>
              <a:rPr lang="hr-HR" altLang="ja-JP" dirty="0"/>
              <a:t>(); </a:t>
            </a:r>
            <a:r>
              <a:rPr lang="hr-HR" altLang="ja-JP" dirty="0">
                <a:solidFill>
                  <a:srgbClr val="0000FF"/>
                </a:solidFill>
              </a:rPr>
              <a:t>stroke</a:t>
            </a:r>
            <a:r>
              <a:rPr lang="hr-HR" altLang="ja-JP" dirty="0"/>
              <a:t>(0);</a:t>
            </a:r>
            <a:r>
              <a:rPr lang="hr-HR" altLang="ja-JP" dirty="0">
                <a:solidFill>
                  <a:srgbClr val="0000FF"/>
                </a:solidFill>
              </a:rPr>
              <a:t>strokeWeight</a:t>
            </a:r>
            <a:r>
              <a:rPr lang="hr-HR" altLang="ja-JP" dirty="0"/>
              <a:t>(5);</a:t>
            </a:r>
          </a:p>
          <a:p>
            <a:r>
              <a:rPr lang="hr-HR" altLang="ja-JP" dirty="0"/>
              <a:t>  </a:t>
            </a:r>
            <a:r>
              <a:rPr lang="hr-HR" altLang="ja-JP" dirty="0">
                <a:solidFill>
                  <a:srgbClr val="0000FF"/>
                </a:solidFill>
              </a:rPr>
              <a:t>arc</a:t>
            </a:r>
            <a:r>
              <a:rPr lang="hr-HR" altLang="ja-JP" dirty="0"/>
              <a:t>(x0-30, y0-30, 40, 50,</a:t>
            </a:r>
            <a:r>
              <a:rPr lang="hr-HR" altLang="ja-JP" dirty="0">
                <a:solidFill>
                  <a:srgbClr val="008000"/>
                </a:solidFill>
              </a:rPr>
              <a:t> PI+QUARTER_PI</a:t>
            </a:r>
            <a:r>
              <a:rPr lang="hr-HR" altLang="ja-JP" dirty="0"/>
              <a:t>, </a:t>
            </a:r>
            <a:r>
              <a:rPr lang="hr-HR" altLang="ja-JP" dirty="0">
                <a:solidFill>
                  <a:srgbClr val="0000FF"/>
                </a:solidFill>
              </a:rPr>
              <a:t>radians</a:t>
            </a:r>
            <a:r>
              <a:rPr lang="hr-HR" altLang="ja-JP" dirty="0"/>
              <a:t>(360-45));</a:t>
            </a:r>
          </a:p>
          <a:p>
            <a:r>
              <a:rPr lang="hr-HR" altLang="ja-JP" dirty="0"/>
              <a:t>  arc(x0+30, y0-30, 40, 50, </a:t>
            </a:r>
            <a:r>
              <a:rPr lang="hr-HR" altLang="ja-JP" dirty="0">
                <a:solidFill>
                  <a:srgbClr val="008000"/>
                </a:solidFill>
              </a:rPr>
              <a:t>PI+QUARTER_PI</a:t>
            </a:r>
            <a:r>
              <a:rPr lang="hr-HR" altLang="ja-JP" dirty="0"/>
              <a:t>, r</a:t>
            </a:r>
            <a:r>
              <a:rPr lang="hr-HR" altLang="ja-JP" dirty="0">
                <a:solidFill>
                  <a:srgbClr val="0000FF"/>
                </a:solidFill>
              </a:rPr>
              <a:t>adians</a:t>
            </a:r>
            <a:r>
              <a:rPr lang="hr-HR" altLang="ja-JP" dirty="0"/>
              <a:t>(360-45));</a:t>
            </a:r>
          </a:p>
          <a:p>
            <a:r>
              <a:rPr lang="hr-HR" altLang="ja-JP" dirty="0"/>
              <a:t>  //kuchi</a:t>
            </a:r>
          </a:p>
          <a:p>
            <a:r>
              <a:rPr lang="hr-HR" altLang="ja-JP" dirty="0"/>
              <a:t> </a:t>
            </a:r>
            <a:r>
              <a:rPr lang="hr-HR" altLang="ja-JP" dirty="0">
                <a:solidFill>
                  <a:srgbClr val="008000"/>
                </a:solidFill>
              </a:rPr>
              <a:t> if </a:t>
            </a:r>
            <a:r>
              <a:rPr lang="hr-HR" altLang="ja-JP" dirty="0"/>
              <a:t>(kata==0) </a:t>
            </a:r>
            <a:r>
              <a:rPr lang="hr-HR" altLang="ja-JP" dirty="0">
                <a:solidFill>
                  <a:srgbClr val="0000FF"/>
                </a:solidFill>
              </a:rPr>
              <a:t>{strokeWeight</a:t>
            </a:r>
            <a:r>
              <a:rPr lang="hr-HR" altLang="ja-JP" dirty="0"/>
              <a:t>(5);</a:t>
            </a:r>
            <a:r>
              <a:rPr lang="hr-HR" altLang="ja-JP" dirty="0">
                <a:solidFill>
                  <a:srgbClr val="0000FF"/>
                </a:solidFill>
              </a:rPr>
              <a:t>arc</a:t>
            </a:r>
            <a:r>
              <a:rPr lang="hr-HR" altLang="ja-JP" dirty="0"/>
              <a:t>(x0, y0-10, 90, 120, </a:t>
            </a:r>
            <a:r>
              <a:rPr lang="hr-HR" altLang="ja-JP" dirty="0">
                <a:solidFill>
                  <a:srgbClr val="0000FF"/>
                </a:solidFill>
              </a:rPr>
              <a:t>radians</a:t>
            </a:r>
            <a:r>
              <a:rPr lang="hr-HR" altLang="ja-JP" dirty="0"/>
              <a:t>(45), radians(90+45));};</a:t>
            </a:r>
          </a:p>
          <a:p>
            <a:r>
              <a:rPr lang="hr-HR" altLang="ja-JP" dirty="0">
                <a:solidFill>
                  <a:srgbClr val="008000"/>
                </a:solidFill>
              </a:rPr>
              <a:t>  if </a:t>
            </a:r>
            <a:r>
              <a:rPr lang="hr-HR" altLang="ja-JP" dirty="0"/>
              <a:t>(kata==1) {</a:t>
            </a:r>
            <a:r>
              <a:rPr lang="hr-HR" altLang="ja-JP" dirty="0">
                <a:solidFill>
                  <a:srgbClr val="0000FF"/>
                </a:solidFill>
              </a:rPr>
              <a:t>line</a:t>
            </a:r>
            <a:r>
              <a:rPr lang="hr-HR" altLang="ja-JP" dirty="0"/>
              <a:t>(x0-40, y0+40, x0+40, y0+40);};</a:t>
            </a:r>
          </a:p>
          <a:p>
            <a:r>
              <a:rPr lang="hr-HR" altLang="ja-JP" dirty="0"/>
              <a:t> </a:t>
            </a:r>
            <a:r>
              <a:rPr lang="hr-HR" altLang="ja-JP" dirty="0">
                <a:solidFill>
                  <a:srgbClr val="008000"/>
                </a:solidFill>
              </a:rPr>
              <a:t> if </a:t>
            </a:r>
            <a:r>
              <a:rPr lang="hr-HR" altLang="ja-JP" dirty="0"/>
              <a:t>(kata==2) {f</a:t>
            </a:r>
            <a:r>
              <a:rPr lang="hr-HR" altLang="ja-JP" dirty="0">
                <a:solidFill>
                  <a:srgbClr val="0000FF"/>
                </a:solidFill>
              </a:rPr>
              <a:t>ill</a:t>
            </a:r>
            <a:r>
              <a:rPr lang="hr-HR" altLang="ja-JP" dirty="0"/>
              <a:t>(250, 100, 50);</a:t>
            </a:r>
            <a:r>
              <a:rPr lang="hr-HR" altLang="ja-JP" dirty="0">
                <a:solidFill>
                  <a:srgbClr val="0000FF"/>
                </a:solidFill>
              </a:rPr>
              <a:t>strokeWeight</a:t>
            </a:r>
            <a:r>
              <a:rPr lang="hr-HR" altLang="ja-JP" dirty="0"/>
              <a:t>(2); </a:t>
            </a:r>
            <a:r>
              <a:rPr lang="hr-HR" altLang="ja-JP" dirty="0">
                <a:solidFill>
                  <a:srgbClr val="0000FF"/>
                </a:solidFill>
              </a:rPr>
              <a:t>ellipse</a:t>
            </a:r>
            <a:r>
              <a:rPr lang="hr-HR" altLang="ja-JP" dirty="0"/>
              <a:t>(x0, y0+40, 60, 20); };</a:t>
            </a:r>
          </a:p>
          <a:p>
            <a:r>
              <a:rPr lang="hr-HR" altLang="ja-JP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4950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ひと休み（</a:t>
            </a:r>
            <a:r>
              <a:rPr kumimoji="1" lang="ja-JP" altLang="en-US" dirty="0" smtClean="0"/>
              <a:t>２）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Processing</a:t>
            </a:r>
            <a:r>
              <a:rPr kumimoji="1" lang="ja-JP" altLang="en-US" dirty="0" smtClean="0"/>
              <a:t>を終了して、次は</a:t>
            </a:r>
            <a:r>
              <a:rPr kumimoji="1" lang="en-US" altLang="ja-JP" dirty="0" err="1" smtClean="0"/>
              <a:t>Arduino</a:t>
            </a:r>
            <a:r>
              <a:rPr kumimoji="1" lang="ja-JP" altLang="en-US" dirty="0" smtClean="0"/>
              <a:t>を動かす。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USB</a:t>
            </a:r>
            <a:r>
              <a:rPr kumimoji="1" lang="ja-JP" altLang="en-US" dirty="0" smtClean="0"/>
              <a:t>ケーブルで</a:t>
            </a:r>
            <a:r>
              <a:rPr kumimoji="1" lang="en-US" altLang="ja-JP" dirty="0" smtClean="0"/>
              <a:t>PC</a:t>
            </a:r>
            <a:r>
              <a:rPr kumimoji="1" lang="ja-JP" altLang="en-US" dirty="0" smtClean="0"/>
              <a:t>と</a:t>
            </a:r>
            <a:r>
              <a:rPr kumimoji="1" lang="en-US" altLang="ja-JP" dirty="0" err="1" smtClean="0"/>
              <a:t>Arduino</a:t>
            </a:r>
            <a:r>
              <a:rPr kumimoji="1" lang="ja-JP" altLang="en-US" dirty="0" smtClean="0"/>
              <a:t>マイコンボードを接続</a:t>
            </a:r>
            <a:endParaRPr kumimoji="1" lang="en-US" altLang="ja-JP" dirty="0" smtClean="0"/>
          </a:p>
          <a:p>
            <a:r>
              <a:rPr lang="ja-JP" altLang="en-US" dirty="0" smtClean="0"/>
              <a:t>新しいボードの場合基板上の</a:t>
            </a:r>
            <a:r>
              <a:rPr lang="en-US" altLang="ja-JP" dirty="0" smtClean="0"/>
              <a:t>LED</a:t>
            </a:r>
            <a:r>
              <a:rPr lang="ja-JP" altLang="en-US" smtClean="0"/>
              <a:t>が点滅する。</a:t>
            </a:r>
            <a:endParaRPr kumimoji="1" lang="en-US" altLang="ja-JP" dirty="0" smtClean="0"/>
          </a:p>
          <a:p>
            <a:r>
              <a:rPr lang="en-US" altLang="ja-JP" dirty="0" smtClean="0"/>
              <a:t>Tools</a:t>
            </a:r>
            <a:r>
              <a:rPr lang="ja-JP" altLang="en-US" dirty="0" smtClean="0"/>
              <a:t>メニューの</a:t>
            </a:r>
            <a:r>
              <a:rPr lang="en-US" altLang="ja-JP" dirty="0" smtClean="0"/>
              <a:t>hardware</a:t>
            </a:r>
            <a:r>
              <a:rPr lang="ja-JP" altLang="en-US" dirty="0" smtClean="0"/>
              <a:t>で</a:t>
            </a:r>
            <a:r>
              <a:rPr lang="en-US" altLang="ja-JP" dirty="0" err="1" smtClean="0"/>
              <a:t>ArduinoUno</a:t>
            </a:r>
            <a:r>
              <a:rPr lang="ja-JP" altLang="en-US" dirty="0" smtClean="0"/>
              <a:t>を選ぶ。</a:t>
            </a:r>
            <a:endParaRPr lang="en-US" altLang="ja-JP" dirty="0" smtClean="0"/>
          </a:p>
          <a:p>
            <a:r>
              <a:rPr lang="en-US" altLang="ja-JP" dirty="0" smtClean="0"/>
              <a:t>Tools </a:t>
            </a:r>
            <a:r>
              <a:rPr lang="ja-JP" altLang="en-US" dirty="0" smtClean="0"/>
              <a:t>メニューの</a:t>
            </a:r>
            <a:r>
              <a:rPr lang="en-US" altLang="ja-JP" dirty="0" smtClean="0"/>
              <a:t>Serial Port</a:t>
            </a:r>
            <a:r>
              <a:rPr lang="ja-JP" altLang="en-US" dirty="0" smtClean="0"/>
              <a:t>を選ぶ（多分自動的にできている）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025962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508617"/>
          </a:xfrm>
        </p:spPr>
        <p:txBody>
          <a:bodyPr/>
          <a:lstStyle/>
          <a:p>
            <a:r>
              <a:rPr lang="en-US" altLang="ja-JP" dirty="0" err="1" smtClean="0"/>
              <a:t>Aruduino</a:t>
            </a:r>
            <a:r>
              <a:rPr lang="ja-JP" altLang="en-US" dirty="0" smtClean="0"/>
              <a:t>最初の一歩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(1)</a:t>
            </a:r>
            <a:r>
              <a:rPr lang="ja-JP" altLang="en-US" sz="3600" dirty="0" smtClean="0"/>
              <a:t>何もしないプログラム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79462" y="4141497"/>
            <a:ext cx="7581901" cy="22366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ja-JP" altLang="en-US" dirty="0"/>
              <a:t>新規作成</a:t>
            </a:r>
            <a:r>
              <a:rPr lang="ja-JP" altLang="en-US" dirty="0" smtClean="0"/>
              <a:t>ボタン（左から３番目「</a:t>
            </a:r>
            <a:r>
              <a:rPr lang="en-US" altLang="ja-JP" dirty="0" smtClean="0"/>
              <a:t>NEW</a:t>
            </a:r>
            <a:r>
              <a:rPr lang="ja-JP" altLang="en-US" dirty="0" smtClean="0"/>
              <a:t>」）を</a:t>
            </a:r>
            <a:r>
              <a:rPr lang="ja-JP" altLang="en-US" dirty="0"/>
              <a:t>押して上記内容を入れる</a:t>
            </a:r>
            <a:r>
              <a:rPr lang="ja-JP" altLang="en-US" dirty="0" smtClean="0"/>
              <a:t>。（二重斜線</a:t>
            </a:r>
            <a:r>
              <a:rPr lang="en-US" altLang="ja-JP" dirty="0" smtClean="0"/>
              <a:t>(//)</a:t>
            </a:r>
            <a:r>
              <a:rPr lang="ja-JP" altLang="en-US" dirty="0" smtClean="0"/>
              <a:t>の行は注釈なので不要）。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ファイルメニューから名前を付けて保存する。例えば　</a:t>
            </a:r>
            <a:r>
              <a:rPr lang="en-US" altLang="ja-JP" dirty="0" smtClean="0"/>
              <a:t>Amystart0</a:t>
            </a:r>
          </a:p>
          <a:p>
            <a:pPr marL="0" indent="0">
              <a:buNone/>
            </a:pPr>
            <a:r>
              <a:rPr lang="ja-JP" altLang="en-US" dirty="0" smtClean="0"/>
              <a:t>アップロードボタン（２番目の右向け矢印）を押すと</a:t>
            </a:r>
            <a:r>
              <a:rPr lang="en-US" altLang="ja-JP" dirty="0" err="1" smtClean="0"/>
              <a:t>Arduino</a:t>
            </a:r>
            <a:r>
              <a:rPr lang="ja-JP" altLang="en-US" dirty="0" smtClean="0"/>
              <a:t>ボードにスケッチが転送されて、実行される。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（ここでは、何もしないという仕事をする。電源ランプだけがついた状態）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1485017" y="1608221"/>
            <a:ext cx="5880982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dirty="0" smtClean="0"/>
              <a:t>//</a:t>
            </a:r>
            <a:r>
              <a:rPr lang="ja-JP" altLang="en-US" dirty="0" smtClean="0"/>
              <a:t>変数や定数を準備する場所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>
                <a:solidFill>
                  <a:srgbClr val="FF0000"/>
                </a:solidFill>
              </a:rPr>
              <a:t>void </a:t>
            </a:r>
            <a:r>
              <a:rPr lang="en-US" altLang="ja-JP" dirty="0">
                <a:solidFill>
                  <a:srgbClr val="FF0000"/>
                </a:solidFill>
              </a:rPr>
              <a:t>setup</a:t>
            </a:r>
            <a:r>
              <a:rPr lang="en-US" altLang="ja-JP" dirty="0"/>
              <a:t>() {</a:t>
            </a:r>
          </a:p>
          <a:p>
            <a:r>
              <a:rPr lang="en-US" altLang="ja-JP" dirty="0"/>
              <a:t>  // </a:t>
            </a:r>
            <a:r>
              <a:rPr lang="ja-JP" altLang="en-US" dirty="0" smtClean="0"/>
              <a:t>最初に一回だけ実行する内容を書く場所</a:t>
            </a:r>
            <a:endParaRPr lang="en-US" altLang="ja-JP" dirty="0"/>
          </a:p>
          <a:p>
            <a:r>
              <a:rPr lang="en-US" altLang="ja-JP" dirty="0" smtClean="0"/>
              <a:t>}</a:t>
            </a:r>
            <a:endParaRPr lang="en-US" altLang="ja-JP" dirty="0"/>
          </a:p>
          <a:p>
            <a:r>
              <a:rPr lang="en-US" altLang="ja-JP" dirty="0">
                <a:solidFill>
                  <a:srgbClr val="FF0000"/>
                </a:solidFill>
              </a:rPr>
              <a:t>void loop</a:t>
            </a:r>
            <a:r>
              <a:rPr lang="en-US" altLang="ja-JP" dirty="0"/>
              <a:t>() {</a:t>
            </a:r>
          </a:p>
          <a:p>
            <a:r>
              <a:rPr lang="en-US" altLang="ja-JP" dirty="0"/>
              <a:t>  // </a:t>
            </a:r>
            <a:r>
              <a:rPr lang="ja-JP" altLang="en-US" dirty="0" smtClean="0"/>
              <a:t>繰り返して実行する内容を書く場所</a:t>
            </a:r>
            <a:r>
              <a:rPr lang="en-US" altLang="ja-JP" dirty="0" smtClean="0"/>
              <a:t>   </a:t>
            </a:r>
            <a:endParaRPr lang="en-US" altLang="ja-JP" dirty="0"/>
          </a:p>
          <a:p>
            <a:r>
              <a:rPr lang="en-US" altLang="ja-JP" dirty="0"/>
              <a:t>}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0268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 smtClean="0"/>
              <a:t>Arduino</a:t>
            </a:r>
            <a:r>
              <a:rPr lang="ja-JP" altLang="en-US" dirty="0" smtClean="0"/>
              <a:t>に何かをつなぐ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接続１（</a:t>
            </a:r>
            <a:r>
              <a:rPr lang="en-US" altLang="ja-JP" dirty="0" smtClean="0"/>
              <a:t>LED</a:t>
            </a:r>
            <a:r>
              <a:rPr lang="ja-JP" altLang="en-US" dirty="0" smtClean="0"/>
              <a:t>と抵抗）</a:t>
            </a:r>
            <a:endParaRPr kumimoji="1" lang="ja-JP" altLang="en-US" dirty="0"/>
          </a:p>
        </p:txBody>
      </p:sp>
      <p:pic>
        <p:nvPicPr>
          <p:cNvPr id="5" name="図 4" descr="myfirstSketch_回路図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99" y="2505475"/>
            <a:ext cx="3104404" cy="3620687"/>
          </a:xfrm>
          <a:prstGeom prst="rect">
            <a:avLst/>
          </a:prstGeom>
        </p:spPr>
      </p:pic>
      <p:pic>
        <p:nvPicPr>
          <p:cNvPr id="11" name="図 10" descr="myfirstSketch_ブレッドボード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2015066"/>
            <a:ext cx="3982720" cy="424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9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えっ</a:t>
            </a:r>
            <a:r>
              <a:rPr kumimoji="1" lang="en-US" altLang="ja-JP" dirty="0" smtClean="0"/>
              <a:t>?</a:t>
            </a:r>
            <a:r>
              <a:rPr kumimoji="1" lang="ja-JP" altLang="en-US" dirty="0" smtClean="0"/>
              <a:t>　何それ？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Processing</a:t>
            </a:r>
            <a:r>
              <a:rPr lang="ja-JP" altLang="en-US" dirty="0" smtClean="0"/>
              <a:t>（プロセシング）</a:t>
            </a:r>
            <a:endParaRPr lang="en-US" altLang="ja-JP" dirty="0"/>
          </a:p>
          <a:p>
            <a:pPr lvl="1"/>
            <a:r>
              <a:rPr lang="ja-JP" altLang="en-US" dirty="0" smtClean="0"/>
              <a:t>アメリカの大学（</a:t>
            </a:r>
            <a:r>
              <a:rPr lang="en-US" altLang="ja-JP" dirty="0" smtClean="0"/>
              <a:t>MIT</a:t>
            </a:r>
            <a:r>
              <a:rPr lang="ja-JP" altLang="en-US" dirty="0"/>
              <a:t>）発祥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PC</a:t>
            </a:r>
            <a:r>
              <a:rPr lang="ja-JP" altLang="en-US" dirty="0" smtClean="0"/>
              <a:t>で芸術系作品を作るのに便利な仕組み。（プログラムとは呼ばずにスケッチという）（無料）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Windows, MAC, UNIX</a:t>
            </a:r>
            <a:r>
              <a:rPr lang="ja-JP" altLang="en-US" dirty="0" smtClean="0"/>
              <a:t>のいずれでも同じスケッチが使える。</a:t>
            </a:r>
            <a:endParaRPr lang="en-US" altLang="ja-JP" dirty="0" smtClean="0"/>
          </a:p>
          <a:p>
            <a:r>
              <a:rPr kumimoji="1" lang="en-US" altLang="ja-JP" dirty="0" err="1" smtClean="0"/>
              <a:t>Arduino</a:t>
            </a:r>
            <a:r>
              <a:rPr kumimoji="1" lang="en-US" altLang="ja-JP" dirty="0" smtClean="0"/>
              <a:t>  </a:t>
            </a:r>
            <a:r>
              <a:rPr kumimoji="1" lang="ja-JP" altLang="en-US" dirty="0" smtClean="0"/>
              <a:t>（アルド</a:t>
            </a:r>
            <a:r>
              <a:rPr kumimoji="1" lang="ja-JP" altLang="en-US" baseline="-25000" dirty="0" smtClean="0"/>
              <a:t>ウ</a:t>
            </a:r>
            <a:r>
              <a:rPr kumimoji="1" lang="ja-JP" altLang="en-US" dirty="0" smtClean="0"/>
              <a:t>イーノ）</a:t>
            </a:r>
            <a:r>
              <a:rPr kumimoji="1" lang="en-US" altLang="ja-JP" dirty="0" smtClean="0"/>
              <a:t>  </a:t>
            </a:r>
          </a:p>
          <a:p>
            <a:pPr lvl="1"/>
            <a:r>
              <a:rPr lang="ja-JP" altLang="en-US" dirty="0" smtClean="0"/>
              <a:t>イタリア発祥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素人が遊ぶための手のひらサイズのマイコンボード（約３０００円　</a:t>
            </a:r>
            <a:r>
              <a:rPr lang="en-US" altLang="ja-JP" dirty="0" smtClean="0"/>
              <a:t>〜</a:t>
            </a:r>
            <a:r>
              <a:rPr lang="ja-JP" altLang="en-US" dirty="0" smtClean="0"/>
              <a:t>　５０００円）。技術仕様は公開。誰が真似をしても良い。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ソフトは</a:t>
            </a:r>
            <a:r>
              <a:rPr lang="en-US" altLang="ja-JP" dirty="0" smtClean="0"/>
              <a:t>PC</a:t>
            </a:r>
            <a:r>
              <a:rPr lang="ja-JP" altLang="en-US" dirty="0" smtClean="0"/>
              <a:t>で「スケッチ」して</a:t>
            </a:r>
            <a:r>
              <a:rPr lang="en-US" altLang="ja-JP" dirty="0" smtClean="0"/>
              <a:t>USB</a:t>
            </a:r>
            <a:r>
              <a:rPr lang="ja-JP" altLang="en-US" dirty="0" smtClean="0"/>
              <a:t>からマイコンに書き込む。（無料）　スケッチのやりかたは</a:t>
            </a:r>
            <a:r>
              <a:rPr lang="en-US" altLang="ja-JP" dirty="0" smtClean="0"/>
              <a:t>Processing</a:t>
            </a:r>
            <a:r>
              <a:rPr lang="ja-JP" altLang="en-US" dirty="0" smtClean="0"/>
              <a:t>にそっくり。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644042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508617"/>
          </a:xfrm>
        </p:spPr>
        <p:txBody>
          <a:bodyPr/>
          <a:lstStyle/>
          <a:p>
            <a:r>
              <a:rPr lang="ja-JP" altLang="en-US" dirty="0" smtClean="0"/>
              <a:t>最初の一歩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(2)</a:t>
            </a:r>
            <a:r>
              <a:rPr lang="en-US" altLang="ja-JP" sz="3600" dirty="0" smtClean="0"/>
              <a:t>LED</a:t>
            </a:r>
            <a:r>
              <a:rPr lang="ja-JP" altLang="en-US" sz="3600" dirty="0" smtClean="0"/>
              <a:t>を点ける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8443" y="4747542"/>
            <a:ext cx="7581901" cy="2236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dirty="0" smtClean="0"/>
              <a:t>上記の内容を追加したら、ファイルメニューから名前を付けて保存する。例えば　</a:t>
            </a:r>
            <a:r>
              <a:rPr lang="en-US" altLang="ja-JP" dirty="0" smtClean="0"/>
              <a:t>Amystart1</a:t>
            </a:r>
          </a:p>
          <a:p>
            <a:pPr marL="0" indent="0">
              <a:buNone/>
            </a:pPr>
            <a:r>
              <a:rPr lang="ja-JP" altLang="en-US" dirty="0" smtClean="0"/>
              <a:t>アップロードボタン（２番目の右向け矢印）を押すと</a:t>
            </a:r>
            <a:r>
              <a:rPr lang="en-US" altLang="ja-JP" dirty="0" err="1" smtClean="0"/>
              <a:t>Arduino</a:t>
            </a:r>
            <a:r>
              <a:rPr lang="ja-JP" altLang="en-US" dirty="0" smtClean="0"/>
              <a:t>ボードにスケッチが転送されて、実行される。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再び実行するためには、ボード上のリセットボタンを押す。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1485017" y="1608221"/>
            <a:ext cx="5880982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altLang="ja-JP" dirty="0" smtClean="0"/>
          </a:p>
          <a:p>
            <a:r>
              <a:rPr lang="en-US" altLang="ja-JP" dirty="0" smtClean="0">
                <a:solidFill>
                  <a:srgbClr val="FF0000"/>
                </a:solidFill>
              </a:rPr>
              <a:t>void </a:t>
            </a:r>
            <a:r>
              <a:rPr lang="en-US" altLang="ja-JP" dirty="0">
                <a:solidFill>
                  <a:srgbClr val="FF0000"/>
                </a:solidFill>
              </a:rPr>
              <a:t>setup</a:t>
            </a:r>
            <a:r>
              <a:rPr lang="en-US" altLang="ja-JP" dirty="0"/>
              <a:t>() {</a:t>
            </a:r>
          </a:p>
          <a:p>
            <a:r>
              <a:rPr lang="en-US" altLang="ja-JP" dirty="0"/>
              <a:t> </a:t>
            </a:r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 err="1" smtClean="0">
                <a:solidFill>
                  <a:srgbClr val="FF0000"/>
                </a:solidFill>
              </a:rPr>
              <a:t>pinMode</a:t>
            </a:r>
            <a:r>
              <a:rPr lang="en-US" altLang="ja-JP" dirty="0" smtClean="0"/>
              <a:t>(3,</a:t>
            </a:r>
            <a:r>
              <a:rPr lang="en-US" altLang="ja-JP" dirty="0" smtClean="0">
                <a:solidFill>
                  <a:srgbClr val="0000FF"/>
                </a:solidFill>
              </a:rPr>
              <a:t>OUTPUT</a:t>
            </a:r>
            <a:r>
              <a:rPr lang="en-US" altLang="ja-JP" dirty="0" smtClean="0"/>
              <a:t>);//</a:t>
            </a:r>
            <a:r>
              <a:rPr lang="ja-JP" altLang="en-US" dirty="0" smtClean="0"/>
              <a:t>３番ピンを出力用に設定</a:t>
            </a:r>
            <a:endParaRPr lang="en-US" altLang="ja-JP" dirty="0" smtClean="0"/>
          </a:p>
          <a:p>
            <a:r>
              <a:rPr lang="en-US" altLang="ja-JP" dirty="0"/>
              <a:t> </a:t>
            </a:r>
            <a:r>
              <a:rPr lang="ja-JP" altLang="en-US" dirty="0" smtClean="0"/>
              <a:t>　</a:t>
            </a:r>
            <a:r>
              <a:rPr lang="en-US" altLang="ja-JP" dirty="0" err="1" smtClean="0">
                <a:solidFill>
                  <a:srgbClr val="FF0000"/>
                </a:solidFill>
              </a:rPr>
              <a:t>digitalWrite</a:t>
            </a:r>
            <a:r>
              <a:rPr lang="en-US" altLang="ja-JP" dirty="0" smtClean="0"/>
              <a:t>(3</a:t>
            </a:r>
            <a:r>
              <a:rPr lang="en-US" altLang="ja-JP" dirty="0" smtClean="0">
                <a:solidFill>
                  <a:srgbClr val="0000FF"/>
                </a:solidFill>
              </a:rPr>
              <a:t>,HIGH</a:t>
            </a:r>
            <a:r>
              <a:rPr lang="en-US" altLang="ja-JP" dirty="0" smtClean="0"/>
              <a:t>);//</a:t>
            </a:r>
            <a:r>
              <a:rPr lang="ja-JP" altLang="en-US" dirty="0" smtClean="0"/>
              <a:t>３番ピン電圧を５</a:t>
            </a:r>
            <a:r>
              <a:rPr lang="en-US" altLang="ja-JP" dirty="0" smtClean="0"/>
              <a:t>V</a:t>
            </a:r>
            <a:r>
              <a:rPr lang="ja-JP" altLang="en-US" dirty="0" smtClean="0"/>
              <a:t>にする</a:t>
            </a:r>
            <a:endParaRPr lang="en-US" altLang="ja-JP" dirty="0" smtClean="0"/>
          </a:p>
          <a:p>
            <a:r>
              <a:rPr lang="ja-JP" altLang="en-US" dirty="0" smtClean="0">
                <a:solidFill>
                  <a:srgbClr val="FF0000"/>
                </a:solidFill>
              </a:rPr>
              <a:t>　</a:t>
            </a:r>
            <a:r>
              <a:rPr lang="en-US" altLang="ja-JP" dirty="0">
                <a:solidFill>
                  <a:srgbClr val="FF0000"/>
                </a:solidFill>
              </a:rPr>
              <a:t>d</a:t>
            </a:r>
            <a:r>
              <a:rPr lang="en-US" altLang="ja-JP" dirty="0" smtClean="0">
                <a:solidFill>
                  <a:srgbClr val="FF0000"/>
                </a:solidFill>
              </a:rPr>
              <a:t>elay</a:t>
            </a:r>
            <a:r>
              <a:rPr lang="en-US" altLang="ja-JP" dirty="0" smtClean="0"/>
              <a:t>(3000);                //3000</a:t>
            </a:r>
            <a:r>
              <a:rPr lang="ja-JP" altLang="en-US" dirty="0" smtClean="0"/>
              <a:t>ミリ秒</a:t>
            </a:r>
            <a:r>
              <a:rPr lang="en-US" altLang="ja-JP" dirty="0" smtClean="0"/>
              <a:t>(3</a:t>
            </a:r>
            <a:r>
              <a:rPr lang="ja-JP" altLang="en-US" dirty="0" smtClean="0"/>
              <a:t>秒）待つ</a:t>
            </a:r>
            <a:endParaRPr lang="en-US" altLang="ja-JP" dirty="0" smtClean="0"/>
          </a:p>
          <a:p>
            <a:r>
              <a:rPr lang="ja-JP" altLang="en-US" dirty="0" smtClean="0">
                <a:solidFill>
                  <a:srgbClr val="FF0000"/>
                </a:solidFill>
              </a:rPr>
              <a:t>　</a:t>
            </a:r>
            <a:r>
              <a:rPr lang="en-US" altLang="ja-JP" dirty="0" err="1" smtClean="0">
                <a:solidFill>
                  <a:srgbClr val="FF0000"/>
                </a:solidFill>
              </a:rPr>
              <a:t>digitalWrite</a:t>
            </a:r>
            <a:r>
              <a:rPr lang="en-US" altLang="ja-JP" dirty="0" smtClean="0"/>
              <a:t>(3,</a:t>
            </a:r>
            <a:r>
              <a:rPr lang="en-US" altLang="ja-JP" dirty="0" smtClean="0">
                <a:solidFill>
                  <a:srgbClr val="0000FF"/>
                </a:solidFill>
              </a:rPr>
              <a:t>LOW</a:t>
            </a:r>
            <a:r>
              <a:rPr lang="en-US" altLang="ja-JP" dirty="0" smtClean="0"/>
              <a:t>);//3</a:t>
            </a:r>
            <a:r>
              <a:rPr lang="ja-JP" altLang="en-US" dirty="0" smtClean="0"/>
              <a:t>番ピン電圧を０</a:t>
            </a:r>
            <a:r>
              <a:rPr lang="en-US" altLang="ja-JP" dirty="0" smtClean="0"/>
              <a:t>V</a:t>
            </a:r>
            <a:endParaRPr lang="en-US" altLang="ja-JP" dirty="0"/>
          </a:p>
          <a:p>
            <a:r>
              <a:rPr lang="en-US" altLang="ja-JP" dirty="0" smtClean="0"/>
              <a:t>}</a:t>
            </a:r>
            <a:endParaRPr lang="en-US" altLang="ja-JP" dirty="0"/>
          </a:p>
          <a:p>
            <a:r>
              <a:rPr lang="en-US" altLang="ja-JP" dirty="0">
                <a:solidFill>
                  <a:srgbClr val="FF0000"/>
                </a:solidFill>
              </a:rPr>
              <a:t>void loop</a:t>
            </a:r>
            <a:r>
              <a:rPr lang="en-US" altLang="ja-JP" dirty="0"/>
              <a:t>() </a:t>
            </a:r>
            <a:r>
              <a:rPr lang="en-US" altLang="ja-JP" dirty="0" smtClean="0"/>
              <a:t>{  </a:t>
            </a:r>
            <a:endParaRPr lang="en-US" altLang="ja-JP" dirty="0"/>
          </a:p>
          <a:p>
            <a:r>
              <a:rPr lang="en-US" altLang="ja-JP" dirty="0"/>
              <a:t>}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3758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508617"/>
          </a:xfrm>
        </p:spPr>
        <p:txBody>
          <a:bodyPr/>
          <a:lstStyle/>
          <a:p>
            <a:r>
              <a:rPr lang="ja-JP" altLang="en-US" dirty="0" smtClean="0"/>
              <a:t>最初の一歩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(3)</a:t>
            </a:r>
            <a:r>
              <a:rPr lang="en-US" altLang="ja-JP" sz="3600" dirty="0" smtClean="0"/>
              <a:t>LED</a:t>
            </a:r>
            <a:r>
              <a:rPr lang="ja-JP" altLang="en-US" sz="3600" dirty="0" smtClean="0"/>
              <a:t>を点滅（</a:t>
            </a:r>
            <a:r>
              <a:rPr lang="en-US" altLang="ja-JP" sz="3600" dirty="0" smtClean="0"/>
              <a:t>L</a:t>
            </a:r>
            <a:r>
              <a:rPr lang="ja-JP" altLang="en-US" sz="3600" dirty="0" smtClean="0"/>
              <a:t>チカ）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8443" y="4747542"/>
            <a:ext cx="7581901" cy="2236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dirty="0" smtClean="0"/>
              <a:t>上記のように書き換えたら、５番目ボタン（下向け矢印）をクリックする。これで、上書き保存された。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アップロードボタン（２番目の右向け矢印）を押すと</a:t>
            </a:r>
            <a:r>
              <a:rPr lang="en-US" altLang="ja-JP" dirty="0" err="1" smtClean="0"/>
              <a:t>Arduino</a:t>
            </a:r>
            <a:r>
              <a:rPr lang="ja-JP" altLang="en-US" dirty="0" smtClean="0"/>
              <a:t>ボードにスケッチが転送されて、実行される。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loop</a:t>
            </a:r>
            <a:r>
              <a:rPr lang="ja-JP" altLang="en-US" dirty="0" smtClean="0"/>
              <a:t>部分に書いた内容が、いつまでも繰り返し実行される。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1485017" y="1608221"/>
            <a:ext cx="5880982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altLang="ja-JP" dirty="0" smtClean="0"/>
          </a:p>
          <a:p>
            <a:r>
              <a:rPr lang="en-US" altLang="ja-JP" dirty="0" smtClean="0">
                <a:solidFill>
                  <a:srgbClr val="FF0000"/>
                </a:solidFill>
              </a:rPr>
              <a:t>void </a:t>
            </a:r>
            <a:r>
              <a:rPr lang="en-US" altLang="ja-JP" dirty="0">
                <a:solidFill>
                  <a:srgbClr val="FF0000"/>
                </a:solidFill>
              </a:rPr>
              <a:t>setup</a:t>
            </a:r>
            <a:r>
              <a:rPr lang="en-US" altLang="ja-JP" dirty="0"/>
              <a:t>() {</a:t>
            </a:r>
          </a:p>
          <a:p>
            <a:r>
              <a:rPr lang="en-US" altLang="ja-JP" dirty="0"/>
              <a:t> </a:t>
            </a:r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 err="1" smtClean="0">
                <a:solidFill>
                  <a:srgbClr val="FF0000"/>
                </a:solidFill>
              </a:rPr>
              <a:t>pinMode</a:t>
            </a:r>
            <a:r>
              <a:rPr lang="en-US" altLang="ja-JP" dirty="0" smtClean="0"/>
              <a:t>(3,</a:t>
            </a:r>
            <a:r>
              <a:rPr lang="en-US" altLang="ja-JP" dirty="0" smtClean="0">
                <a:solidFill>
                  <a:srgbClr val="0000FF"/>
                </a:solidFill>
              </a:rPr>
              <a:t>OUTPUT</a:t>
            </a:r>
            <a:r>
              <a:rPr lang="en-US" altLang="ja-JP" dirty="0" smtClean="0"/>
              <a:t>);//</a:t>
            </a:r>
            <a:r>
              <a:rPr lang="ja-JP" altLang="en-US" dirty="0" smtClean="0"/>
              <a:t>３番ピンを出力用に設定</a:t>
            </a:r>
            <a:endParaRPr lang="en-US" altLang="ja-JP" dirty="0" smtClean="0"/>
          </a:p>
          <a:p>
            <a:r>
              <a:rPr lang="en-US" altLang="ja-JP" dirty="0"/>
              <a:t> </a:t>
            </a:r>
            <a:r>
              <a:rPr lang="ja-JP" altLang="en-US" dirty="0" smtClean="0"/>
              <a:t>　</a:t>
            </a:r>
            <a:r>
              <a:rPr lang="en-US" altLang="ja-JP" dirty="0" smtClean="0"/>
              <a:t>}</a:t>
            </a:r>
            <a:endParaRPr lang="en-US" altLang="ja-JP" dirty="0"/>
          </a:p>
          <a:p>
            <a:r>
              <a:rPr lang="en-US" altLang="ja-JP" dirty="0">
                <a:solidFill>
                  <a:srgbClr val="FF0000"/>
                </a:solidFill>
              </a:rPr>
              <a:t>void loop</a:t>
            </a:r>
            <a:r>
              <a:rPr lang="en-US" altLang="ja-JP" dirty="0"/>
              <a:t>() </a:t>
            </a:r>
            <a:r>
              <a:rPr lang="en-US" altLang="ja-JP" dirty="0" smtClean="0"/>
              <a:t>{  </a:t>
            </a:r>
          </a:p>
          <a:p>
            <a:r>
              <a:rPr lang="en-US" altLang="ja-JP" dirty="0" err="1">
                <a:solidFill>
                  <a:srgbClr val="FF0000"/>
                </a:solidFill>
              </a:rPr>
              <a:t>digitalWrite</a:t>
            </a:r>
            <a:r>
              <a:rPr lang="en-US" altLang="ja-JP" dirty="0"/>
              <a:t>(3</a:t>
            </a:r>
            <a:r>
              <a:rPr lang="en-US" altLang="ja-JP" dirty="0">
                <a:solidFill>
                  <a:srgbClr val="0000FF"/>
                </a:solidFill>
              </a:rPr>
              <a:t>,HIGH</a:t>
            </a:r>
            <a:r>
              <a:rPr lang="en-US" altLang="ja-JP" dirty="0"/>
              <a:t>);//</a:t>
            </a:r>
            <a:r>
              <a:rPr lang="ja-JP" altLang="en-US" dirty="0"/>
              <a:t>３番ピン電圧を５</a:t>
            </a:r>
            <a:r>
              <a:rPr lang="en-US" altLang="ja-JP" dirty="0"/>
              <a:t>V</a:t>
            </a:r>
            <a:r>
              <a:rPr lang="ja-JP" altLang="en-US" dirty="0"/>
              <a:t>にする</a:t>
            </a:r>
            <a:endParaRPr lang="en-US" altLang="ja-JP" dirty="0"/>
          </a:p>
          <a:p>
            <a:r>
              <a:rPr lang="ja-JP" altLang="en-US" dirty="0">
                <a:solidFill>
                  <a:srgbClr val="FF0000"/>
                </a:solidFill>
              </a:rPr>
              <a:t>　</a:t>
            </a:r>
            <a:r>
              <a:rPr lang="en-US" altLang="ja-JP" dirty="0">
                <a:solidFill>
                  <a:srgbClr val="FF0000"/>
                </a:solidFill>
              </a:rPr>
              <a:t>delay</a:t>
            </a:r>
            <a:r>
              <a:rPr lang="en-US" altLang="ja-JP" dirty="0"/>
              <a:t>(3000);                //3000</a:t>
            </a:r>
            <a:r>
              <a:rPr lang="ja-JP" altLang="en-US" dirty="0"/>
              <a:t>ミリ秒</a:t>
            </a:r>
            <a:r>
              <a:rPr lang="en-US" altLang="ja-JP" dirty="0"/>
              <a:t>(3</a:t>
            </a:r>
            <a:r>
              <a:rPr lang="ja-JP" altLang="en-US" dirty="0"/>
              <a:t>秒）待つ</a:t>
            </a:r>
            <a:endParaRPr lang="en-US" altLang="ja-JP" dirty="0"/>
          </a:p>
          <a:p>
            <a:r>
              <a:rPr lang="ja-JP" altLang="en-US" dirty="0">
                <a:solidFill>
                  <a:srgbClr val="FF0000"/>
                </a:solidFill>
              </a:rPr>
              <a:t>　</a:t>
            </a:r>
            <a:r>
              <a:rPr lang="en-US" altLang="ja-JP" dirty="0" err="1">
                <a:solidFill>
                  <a:srgbClr val="FF0000"/>
                </a:solidFill>
              </a:rPr>
              <a:t>digitalWrite</a:t>
            </a:r>
            <a:r>
              <a:rPr lang="en-US" altLang="ja-JP" dirty="0"/>
              <a:t>(3,</a:t>
            </a:r>
            <a:r>
              <a:rPr lang="en-US" altLang="ja-JP" dirty="0">
                <a:solidFill>
                  <a:srgbClr val="0000FF"/>
                </a:solidFill>
              </a:rPr>
              <a:t>LOW</a:t>
            </a:r>
            <a:r>
              <a:rPr lang="en-US" altLang="ja-JP" dirty="0"/>
              <a:t>);//</a:t>
            </a:r>
            <a:r>
              <a:rPr lang="ja-JP" altLang="en-US" dirty="0"/>
              <a:t>電圧ピン電圧を０</a:t>
            </a:r>
            <a:r>
              <a:rPr lang="en-US" altLang="ja-JP" dirty="0" smtClean="0"/>
              <a:t>V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   delay</a:t>
            </a:r>
            <a:r>
              <a:rPr lang="en-US" altLang="ja-JP" dirty="0" smtClean="0"/>
              <a:t>(1000);               //</a:t>
            </a:r>
            <a:r>
              <a:rPr lang="ja-JP" altLang="en-US" dirty="0" smtClean="0"/>
              <a:t>１秒待つ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}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1595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接続２（スイッチをつける）</a:t>
            </a:r>
            <a:endParaRPr kumimoji="1" lang="ja-JP" altLang="en-US" dirty="0"/>
          </a:p>
        </p:txBody>
      </p:sp>
      <p:pic>
        <p:nvPicPr>
          <p:cNvPr id="4" name="図 3" descr="mySecondSketch_ブレッドボード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7395"/>
            <a:ext cx="3048339" cy="4247352"/>
          </a:xfrm>
          <a:prstGeom prst="rect">
            <a:avLst/>
          </a:prstGeom>
        </p:spPr>
      </p:pic>
      <p:pic>
        <p:nvPicPr>
          <p:cNvPr id="5" name="図 4" descr="mySecondSketch_回路図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68" y="2025642"/>
            <a:ext cx="3403036" cy="423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91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508617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第二歩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3600" dirty="0" smtClean="0"/>
              <a:t>スイッチの状態により動作を変える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79462" y="4747542"/>
            <a:ext cx="7581901" cy="2236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/>
              <a:t>上記のように書き換えたら、名前をつけて保存。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アップロードボタン（２番目の右向け矢印）を押すと</a:t>
            </a:r>
            <a:r>
              <a:rPr lang="en-US" altLang="ja-JP" dirty="0" err="1" smtClean="0"/>
              <a:t>Arduino</a:t>
            </a:r>
            <a:r>
              <a:rPr lang="ja-JP" altLang="en-US" dirty="0" smtClean="0"/>
              <a:t>ボードにスケッチが転送されて、実行される。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ボード上のスイッチにより</a:t>
            </a:r>
            <a:r>
              <a:rPr lang="en-US" altLang="ja-JP" dirty="0" smtClean="0"/>
              <a:t>LED</a:t>
            </a:r>
            <a:r>
              <a:rPr lang="ja-JP" altLang="en-US" dirty="0" smtClean="0"/>
              <a:t>が</a:t>
            </a:r>
            <a:r>
              <a:rPr lang="en-US" altLang="ja-JP" dirty="0" smtClean="0"/>
              <a:t>ON/OFF</a:t>
            </a:r>
            <a:r>
              <a:rPr lang="ja-JP" altLang="en-US" dirty="0" smtClean="0"/>
              <a:t>するはず。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1485017" y="1608221"/>
            <a:ext cx="5880982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void </a:t>
            </a:r>
            <a:r>
              <a:rPr lang="en-US" altLang="ja-JP" dirty="0">
                <a:solidFill>
                  <a:srgbClr val="FF0000"/>
                </a:solidFill>
              </a:rPr>
              <a:t>setup</a:t>
            </a:r>
            <a:r>
              <a:rPr lang="en-US" altLang="ja-JP" dirty="0"/>
              <a:t>() {</a:t>
            </a:r>
          </a:p>
          <a:p>
            <a:r>
              <a:rPr lang="en-US" altLang="ja-JP" dirty="0"/>
              <a:t> </a:t>
            </a:r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 err="1" smtClean="0">
                <a:solidFill>
                  <a:srgbClr val="FF0000"/>
                </a:solidFill>
              </a:rPr>
              <a:t>pinMode</a:t>
            </a:r>
            <a:r>
              <a:rPr lang="en-US" altLang="ja-JP" dirty="0" smtClean="0"/>
              <a:t>(3,</a:t>
            </a:r>
            <a:r>
              <a:rPr lang="en-US" altLang="ja-JP" dirty="0" smtClean="0">
                <a:solidFill>
                  <a:srgbClr val="0000FF"/>
                </a:solidFill>
              </a:rPr>
              <a:t>OUTPUT</a:t>
            </a:r>
            <a:r>
              <a:rPr lang="en-US" altLang="ja-JP" dirty="0" smtClean="0"/>
              <a:t>);//</a:t>
            </a:r>
            <a:r>
              <a:rPr lang="ja-JP" altLang="en-US" dirty="0" smtClean="0"/>
              <a:t>３番ピンを出力用に設定</a:t>
            </a:r>
            <a:endParaRPr lang="en-US" altLang="ja-JP" dirty="0" smtClean="0"/>
          </a:p>
          <a:p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 err="1">
                <a:solidFill>
                  <a:srgbClr val="FF0000"/>
                </a:solidFill>
              </a:rPr>
              <a:t>pinMode</a:t>
            </a:r>
            <a:r>
              <a:rPr lang="en-US" altLang="ja-JP" dirty="0" smtClean="0"/>
              <a:t>(</a:t>
            </a:r>
            <a:r>
              <a:rPr lang="en-US" altLang="ja-JP" dirty="0"/>
              <a:t>4</a:t>
            </a:r>
            <a:r>
              <a:rPr lang="en-US" altLang="ja-JP" dirty="0" smtClean="0"/>
              <a:t>,</a:t>
            </a:r>
            <a:r>
              <a:rPr lang="en-US" altLang="ja-JP" dirty="0">
                <a:solidFill>
                  <a:srgbClr val="0000FF"/>
                </a:solidFill>
              </a:rPr>
              <a:t>OUTPUT</a:t>
            </a:r>
            <a:r>
              <a:rPr lang="en-US" altLang="ja-JP" dirty="0"/>
              <a:t>);</a:t>
            </a:r>
            <a:r>
              <a:rPr lang="en-US" altLang="ja-JP" dirty="0" smtClean="0"/>
              <a:t>//</a:t>
            </a:r>
            <a:r>
              <a:rPr lang="ja-JP" altLang="en-US" dirty="0" smtClean="0"/>
              <a:t>４番</a:t>
            </a:r>
            <a:r>
              <a:rPr lang="ja-JP" altLang="en-US" dirty="0"/>
              <a:t>ピン</a:t>
            </a:r>
            <a:r>
              <a:rPr lang="ja-JP" altLang="en-US" dirty="0" smtClean="0"/>
              <a:t>を入力用</a:t>
            </a:r>
            <a:r>
              <a:rPr lang="ja-JP" altLang="en-US" dirty="0"/>
              <a:t>に設定</a:t>
            </a:r>
            <a:endParaRPr lang="en-US" altLang="ja-JP" dirty="0" smtClean="0"/>
          </a:p>
          <a:p>
            <a:r>
              <a:rPr lang="en-US" altLang="ja-JP" dirty="0"/>
              <a:t> </a:t>
            </a:r>
            <a:r>
              <a:rPr lang="ja-JP" altLang="en-US" dirty="0" smtClean="0"/>
              <a:t>　</a:t>
            </a:r>
            <a:r>
              <a:rPr lang="en-US" altLang="ja-JP" dirty="0" smtClean="0"/>
              <a:t>}</a:t>
            </a:r>
            <a:endParaRPr lang="en-US" altLang="ja-JP" dirty="0"/>
          </a:p>
          <a:p>
            <a:r>
              <a:rPr lang="en-US" altLang="ja-JP" dirty="0">
                <a:solidFill>
                  <a:srgbClr val="FF0000"/>
                </a:solidFill>
              </a:rPr>
              <a:t>void loop</a:t>
            </a:r>
            <a:r>
              <a:rPr lang="en-US" altLang="ja-JP" dirty="0"/>
              <a:t>() </a:t>
            </a:r>
            <a:r>
              <a:rPr lang="en-US" altLang="ja-JP" dirty="0" smtClean="0"/>
              <a:t>{  </a:t>
            </a:r>
          </a:p>
          <a:p>
            <a:r>
              <a:rPr lang="en-US" altLang="ja-JP" dirty="0" smtClean="0"/>
              <a:t>If (</a:t>
            </a:r>
            <a:r>
              <a:rPr lang="en-US" altLang="ja-JP" dirty="0" err="1" smtClean="0">
                <a:solidFill>
                  <a:srgbClr val="FF0000"/>
                </a:solidFill>
              </a:rPr>
              <a:t>digitalRea</a:t>
            </a:r>
            <a:r>
              <a:rPr lang="en-US" altLang="ja-JP" dirty="0" err="1" smtClean="0"/>
              <a:t>d</a:t>
            </a:r>
            <a:r>
              <a:rPr lang="en-US" altLang="ja-JP" dirty="0" smtClean="0"/>
              <a:t>(3)==</a:t>
            </a:r>
            <a:r>
              <a:rPr lang="en-US" altLang="ja-JP" dirty="0" smtClean="0">
                <a:solidFill>
                  <a:srgbClr val="0000FF"/>
                </a:solidFill>
              </a:rPr>
              <a:t>HIGH</a:t>
            </a:r>
            <a:r>
              <a:rPr lang="en-US" altLang="ja-JP" dirty="0" smtClean="0"/>
              <a:t>)//</a:t>
            </a:r>
            <a:r>
              <a:rPr lang="ja-JP" altLang="en-US" dirty="0" smtClean="0"/>
              <a:t>もし４番ピンが</a:t>
            </a:r>
            <a:r>
              <a:rPr lang="en-US" altLang="ja-JP" dirty="0" smtClean="0"/>
              <a:t>HIGH(5V)</a:t>
            </a:r>
            <a:r>
              <a:rPr lang="ja-JP" altLang="en-US" dirty="0" smtClean="0"/>
              <a:t>なら</a:t>
            </a:r>
            <a:endParaRPr lang="en-US" altLang="ja-JP" dirty="0" smtClean="0"/>
          </a:p>
          <a:p>
            <a:r>
              <a:rPr lang="en-US" altLang="ja-JP" dirty="0" smtClean="0"/>
              <a:t>{</a:t>
            </a:r>
          </a:p>
          <a:p>
            <a:r>
              <a:rPr lang="en-US" altLang="ja-JP" dirty="0" err="1">
                <a:solidFill>
                  <a:srgbClr val="FF0000"/>
                </a:solidFill>
              </a:rPr>
              <a:t>digitalWrite</a:t>
            </a:r>
            <a:r>
              <a:rPr lang="en-US" altLang="ja-JP" dirty="0"/>
              <a:t>(3</a:t>
            </a:r>
            <a:r>
              <a:rPr lang="en-US" altLang="ja-JP" dirty="0">
                <a:solidFill>
                  <a:srgbClr val="0000FF"/>
                </a:solidFill>
              </a:rPr>
              <a:t>,HIGH</a:t>
            </a:r>
            <a:r>
              <a:rPr lang="en-US" altLang="ja-JP" dirty="0"/>
              <a:t>)</a:t>
            </a:r>
            <a:r>
              <a:rPr lang="en-US" altLang="ja-JP" dirty="0" smtClean="0"/>
              <a:t>;}</a:t>
            </a:r>
          </a:p>
          <a:p>
            <a:r>
              <a:rPr lang="en-US" altLang="ja-JP" dirty="0" smtClean="0"/>
              <a:t>// </a:t>
            </a:r>
            <a:r>
              <a:rPr lang="ja-JP" altLang="en-US" dirty="0" smtClean="0"/>
              <a:t>さもなくば</a:t>
            </a:r>
            <a:endParaRPr lang="en-US" altLang="ja-JP" dirty="0" smtClean="0"/>
          </a:p>
          <a:p>
            <a:r>
              <a:rPr lang="en-US" altLang="ja-JP" dirty="0" smtClean="0">
                <a:solidFill>
                  <a:srgbClr val="FF0000"/>
                </a:solidFill>
              </a:rPr>
              <a:t>else</a:t>
            </a:r>
            <a:r>
              <a:rPr lang="en-US" altLang="ja-JP" dirty="0" smtClean="0">
                <a:solidFill>
                  <a:schemeClr val="bg1"/>
                </a:solidFill>
              </a:rPr>
              <a:t> {</a:t>
            </a:r>
            <a:r>
              <a:rPr lang="en-US" altLang="ja-JP" dirty="0" err="1" smtClean="0">
                <a:solidFill>
                  <a:srgbClr val="FF0000"/>
                </a:solidFill>
              </a:rPr>
              <a:t>digitalWrite</a:t>
            </a:r>
            <a:r>
              <a:rPr lang="en-US" altLang="ja-JP" dirty="0" smtClean="0"/>
              <a:t>(3,</a:t>
            </a:r>
            <a:r>
              <a:rPr lang="en-US" altLang="ja-JP" dirty="0" smtClean="0">
                <a:solidFill>
                  <a:srgbClr val="0000FF"/>
                </a:solidFill>
              </a:rPr>
              <a:t>LOW</a:t>
            </a:r>
            <a:r>
              <a:rPr lang="en-US" altLang="ja-JP" dirty="0" smtClean="0"/>
              <a:t>);};</a:t>
            </a:r>
          </a:p>
          <a:p>
            <a:r>
              <a:rPr lang="en-US" altLang="ja-JP" dirty="0" smtClean="0"/>
              <a:t>}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1015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接続３（可変抵抗）</a:t>
            </a:r>
            <a:endParaRPr kumimoji="1" lang="ja-JP" altLang="en-US" dirty="0"/>
          </a:p>
        </p:txBody>
      </p:sp>
      <p:pic>
        <p:nvPicPr>
          <p:cNvPr id="4" name="図 3" descr="myThirdSketch_ブレッドボード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1757219"/>
            <a:ext cx="3048339" cy="4247352"/>
          </a:xfrm>
          <a:prstGeom prst="rect">
            <a:avLst/>
          </a:prstGeom>
        </p:spPr>
      </p:pic>
      <p:pic>
        <p:nvPicPr>
          <p:cNvPr id="5" name="図 4" descr="myThirdSketch_回路図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645" y="1939636"/>
            <a:ext cx="3942907" cy="380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55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508617"/>
          </a:xfrm>
        </p:spPr>
        <p:txBody>
          <a:bodyPr/>
          <a:lstStyle/>
          <a:p>
            <a:r>
              <a:rPr lang="ja-JP" altLang="en-US" dirty="0" smtClean="0"/>
              <a:t>第三歩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3600" dirty="0" smtClean="0"/>
              <a:t>可変抵抗により明るさを変える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79462" y="4747542"/>
            <a:ext cx="7581901" cy="2236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dirty="0" smtClean="0"/>
              <a:t>上記のように書き換えたら、名前をつけて保存。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アップロードボタン（２番目の右向け矢印）を押すと</a:t>
            </a:r>
            <a:r>
              <a:rPr lang="en-US" altLang="ja-JP" dirty="0" err="1" smtClean="0"/>
              <a:t>Arduino</a:t>
            </a:r>
            <a:r>
              <a:rPr lang="ja-JP" altLang="en-US" dirty="0" smtClean="0"/>
              <a:t>ボードにスケッチが転送されて、実行される。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ボード上の可変抵抗のつまみをまわすと</a:t>
            </a:r>
            <a:r>
              <a:rPr lang="en-US" altLang="ja-JP" dirty="0" smtClean="0"/>
              <a:t>LED</a:t>
            </a:r>
            <a:r>
              <a:rPr lang="ja-JP" altLang="en-US" dirty="0" smtClean="0"/>
              <a:t>の明るさが変わるはず。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779462" y="1608221"/>
            <a:ext cx="7980306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dirty="0" err="1" smtClean="0">
                <a:solidFill>
                  <a:srgbClr val="FF0000"/>
                </a:solidFill>
              </a:rPr>
              <a:t>int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dirty="0" err="1" smtClean="0">
                <a:solidFill>
                  <a:srgbClr val="000000"/>
                </a:solidFill>
              </a:rPr>
              <a:t>aa</a:t>
            </a:r>
            <a:r>
              <a:rPr lang="en-US" altLang="ja-JP" dirty="0" smtClean="0">
                <a:solidFill>
                  <a:srgbClr val="000000"/>
                </a:solidFill>
              </a:rPr>
              <a:t>;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void </a:t>
            </a:r>
            <a:r>
              <a:rPr lang="en-US" altLang="ja-JP" dirty="0">
                <a:solidFill>
                  <a:srgbClr val="FF0000"/>
                </a:solidFill>
              </a:rPr>
              <a:t>setup</a:t>
            </a:r>
            <a:r>
              <a:rPr lang="en-US" altLang="ja-JP" dirty="0"/>
              <a:t>() {</a:t>
            </a:r>
          </a:p>
          <a:p>
            <a:r>
              <a:rPr lang="en-US" altLang="ja-JP" dirty="0"/>
              <a:t> </a:t>
            </a:r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 err="1" smtClean="0">
                <a:solidFill>
                  <a:srgbClr val="FF0000"/>
                </a:solidFill>
              </a:rPr>
              <a:t>pinMode</a:t>
            </a:r>
            <a:r>
              <a:rPr lang="en-US" altLang="ja-JP" dirty="0" smtClean="0"/>
              <a:t>(3,</a:t>
            </a:r>
            <a:r>
              <a:rPr lang="en-US" altLang="ja-JP" dirty="0" smtClean="0">
                <a:solidFill>
                  <a:srgbClr val="0000FF"/>
                </a:solidFill>
              </a:rPr>
              <a:t>OUTPUT</a:t>
            </a:r>
            <a:r>
              <a:rPr lang="en-US" altLang="ja-JP" dirty="0" smtClean="0"/>
              <a:t>);/</a:t>
            </a:r>
            <a:r>
              <a:rPr lang="ja-JP" altLang="en-US" dirty="0" smtClean="0"/>
              <a:t>３番ピンを出力用に設定</a:t>
            </a:r>
            <a:endParaRPr lang="en-US" altLang="ja-JP" dirty="0" smtClean="0"/>
          </a:p>
          <a:p>
            <a:r>
              <a:rPr lang="en-US" altLang="ja-JP" dirty="0"/>
              <a:t> </a:t>
            </a:r>
            <a:r>
              <a:rPr lang="ja-JP" altLang="en-US" dirty="0" smtClean="0"/>
              <a:t>　</a:t>
            </a:r>
            <a:r>
              <a:rPr lang="en-US" altLang="ja-JP" dirty="0" smtClean="0"/>
              <a:t>}</a:t>
            </a:r>
            <a:endParaRPr lang="en-US" altLang="ja-JP" dirty="0"/>
          </a:p>
          <a:p>
            <a:r>
              <a:rPr lang="en-US" altLang="ja-JP" dirty="0">
                <a:solidFill>
                  <a:srgbClr val="FF0000"/>
                </a:solidFill>
              </a:rPr>
              <a:t>void loop</a:t>
            </a:r>
            <a:r>
              <a:rPr lang="en-US" altLang="ja-JP" dirty="0"/>
              <a:t>() </a:t>
            </a:r>
            <a:r>
              <a:rPr lang="en-US" altLang="ja-JP" dirty="0" smtClean="0"/>
              <a:t>{ 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aa</a:t>
            </a:r>
            <a:r>
              <a:rPr lang="en-US" altLang="ja-JP" dirty="0" smtClean="0"/>
              <a:t>=</a:t>
            </a:r>
            <a:r>
              <a:rPr lang="en-US" altLang="ja-JP" dirty="0" err="1" smtClean="0">
                <a:solidFill>
                  <a:srgbClr val="FF0000"/>
                </a:solidFill>
              </a:rPr>
              <a:t>analogRead</a:t>
            </a:r>
            <a:r>
              <a:rPr lang="en-US" altLang="ja-JP" dirty="0" smtClean="0"/>
              <a:t>(</a:t>
            </a:r>
            <a:r>
              <a:rPr lang="ja-JP" altLang="en-US" dirty="0" smtClean="0"/>
              <a:t>０</a:t>
            </a:r>
            <a:r>
              <a:rPr lang="en-US" altLang="ja-JP" dirty="0" smtClean="0"/>
              <a:t>);//A0</a:t>
            </a:r>
            <a:r>
              <a:rPr lang="ja-JP" altLang="en-US" dirty="0" smtClean="0"/>
              <a:t>ピンの電圧が０の時０、５</a:t>
            </a:r>
            <a:r>
              <a:rPr lang="en-US" altLang="ja-JP" dirty="0" smtClean="0"/>
              <a:t>V</a:t>
            </a:r>
            <a:r>
              <a:rPr lang="ja-JP" altLang="en-US" dirty="0" smtClean="0"/>
              <a:t>のとき１０２３が</a:t>
            </a:r>
            <a:r>
              <a:rPr lang="en-US" altLang="ja-JP" dirty="0" err="1" smtClean="0"/>
              <a:t>aa</a:t>
            </a:r>
            <a:r>
              <a:rPr lang="ja-JP" altLang="en-US" dirty="0" smtClean="0"/>
              <a:t>に入る</a:t>
            </a:r>
            <a:endParaRPr lang="en-US" altLang="ja-JP" dirty="0" smtClean="0"/>
          </a:p>
          <a:p>
            <a:r>
              <a:rPr lang="en-US" altLang="ja-JP" dirty="0" smtClean="0"/>
              <a:t>  </a:t>
            </a:r>
            <a:r>
              <a:rPr lang="en-US" altLang="ja-JP" dirty="0" err="1" smtClean="0"/>
              <a:t>aa</a:t>
            </a:r>
            <a:r>
              <a:rPr lang="en-US" altLang="ja-JP" dirty="0" smtClean="0"/>
              <a:t>=</a:t>
            </a:r>
            <a:r>
              <a:rPr lang="en-US" altLang="ja-JP" dirty="0" smtClean="0">
                <a:solidFill>
                  <a:srgbClr val="FF0000"/>
                </a:solidFill>
              </a:rPr>
              <a:t>map</a:t>
            </a:r>
            <a:r>
              <a:rPr lang="en-US" altLang="ja-JP" dirty="0" smtClean="0"/>
              <a:t>(aa,0,1023,0,255);// </a:t>
            </a:r>
            <a:r>
              <a:rPr lang="en-US" altLang="ja-JP" dirty="0" err="1" smtClean="0"/>
              <a:t>aa</a:t>
            </a:r>
            <a:r>
              <a:rPr lang="ja-JP" altLang="en-US" dirty="0" smtClean="0"/>
              <a:t>の値（０</a:t>
            </a:r>
            <a:r>
              <a:rPr lang="en-US" altLang="ja-JP" dirty="0" smtClean="0"/>
              <a:t>〜</a:t>
            </a:r>
            <a:r>
              <a:rPr lang="ja-JP" altLang="en-US" dirty="0" smtClean="0"/>
              <a:t>１０２３）を（０</a:t>
            </a:r>
            <a:r>
              <a:rPr lang="en-US" altLang="ja-JP" dirty="0" smtClean="0"/>
              <a:t>〜</a:t>
            </a:r>
            <a:r>
              <a:rPr lang="ja-JP" altLang="en-US" dirty="0" smtClean="0"/>
              <a:t>２５５）に圧縮</a:t>
            </a:r>
            <a:endParaRPr lang="en-US" altLang="ja-JP" dirty="0" smtClean="0"/>
          </a:p>
          <a:p>
            <a:r>
              <a:rPr lang="en-US" altLang="ja-JP" dirty="0" smtClean="0">
                <a:solidFill>
                  <a:srgbClr val="FF0000"/>
                </a:solidFill>
              </a:rPr>
              <a:t>  </a:t>
            </a:r>
            <a:r>
              <a:rPr lang="en-US" altLang="ja-JP" dirty="0" err="1" smtClean="0">
                <a:solidFill>
                  <a:srgbClr val="FF0000"/>
                </a:solidFill>
              </a:rPr>
              <a:t>analogWrite</a:t>
            </a:r>
            <a:r>
              <a:rPr lang="en-US" altLang="ja-JP" dirty="0" smtClean="0"/>
              <a:t>(3,aa);</a:t>
            </a:r>
          </a:p>
          <a:p>
            <a:r>
              <a:rPr lang="en-US" altLang="ja-JP" dirty="0" smtClean="0"/>
              <a:t>}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7348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27177" y="274638"/>
            <a:ext cx="4916824" cy="1610382"/>
          </a:xfrm>
        </p:spPr>
        <p:txBody>
          <a:bodyPr>
            <a:normAutofit fontScale="90000"/>
          </a:bodyPr>
          <a:lstStyle/>
          <a:p>
            <a:r>
              <a:rPr lang="ja-JP" altLang="en-US" sz="4000" dirty="0" smtClean="0"/>
              <a:t>接続４（スピーカー）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接続５（明るさセンサー）</a:t>
            </a:r>
            <a:endParaRPr kumimoji="1" lang="ja-JP" altLang="en-US" sz="4000" dirty="0"/>
          </a:p>
        </p:txBody>
      </p:sp>
      <p:pic>
        <p:nvPicPr>
          <p:cNvPr id="6" name="図 5" descr="myFifthSketch_ブレッドボード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7" y="474486"/>
            <a:ext cx="3758920" cy="5728489"/>
          </a:xfrm>
          <a:prstGeom prst="rect">
            <a:avLst/>
          </a:prstGeom>
        </p:spPr>
      </p:pic>
      <p:pic>
        <p:nvPicPr>
          <p:cNvPr id="7" name="図 6" descr="myFifthSketch_回路図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525" y="2430738"/>
            <a:ext cx="4853882" cy="377223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071525" y="1871510"/>
            <a:ext cx="117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10k ohm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5417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508617"/>
          </a:xfrm>
        </p:spPr>
        <p:txBody>
          <a:bodyPr/>
          <a:lstStyle/>
          <a:p>
            <a:r>
              <a:rPr lang="ja-JP" altLang="en-US" dirty="0" smtClean="0"/>
              <a:t>第四歩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3600" dirty="0" smtClean="0"/>
              <a:t>スピーカーから音を出す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79462" y="5301540"/>
            <a:ext cx="8182343" cy="2236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/>
              <a:t>上記のように書き換えたら、名前をつけて保存。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ボード上の可変抵抗のつまみをまわすと音の高さが変わる。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779462" y="1608221"/>
            <a:ext cx="7980306" cy="3693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dirty="0" err="1" smtClean="0">
                <a:solidFill>
                  <a:srgbClr val="FF0000"/>
                </a:solidFill>
              </a:rPr>
              <a:t>Int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</a:rPr>
              <a:t>c5=523,d5=587,e5=659;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void </a:t>
            </a:r>
            <a:r>
              <a:rPr lang="en-US" altLang="ja-JP" dirty="0">
                <a:solidFill>
                  <a:srgbClr val="FF0000"/>
                </a:solidFill>
              </a:rPr>
              <a:t>setup</a:t>
            </a:r>
            <a:r>
              <a:rPr lang="en-US" altLang="ja-JP" dirty="0"/>
              <a:t>() {</a:t>
            </a:r>
          </a:p>
          <a:p>
            <a:r>
              <a:rPr lang="en-US" altLang="ja-JP" dirty="0"/>
              <a:t> </a:t>
            </a:r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 err="1" smtClean="0">
                <a:solidFill>
                  <a:srgbClr val="FF0000"/>
                </a:solidFill>
              </a:rPr>
              <a:t>pinMode</a:t>
            </a:r>
            <a:r>
              <a:rPr lang="en-US" altLang="ja-JP" dirty="0" smtClean="0"/>
              <a:t>(8,</a:t>
            </a:r>
            <a:r>
              <a:rPr lang="en-US" altLang="ja-JP" dirty="0" smtClean="0">
                <a:solidFill>
                  <a:srgbClr val="0000FF"/>
                </a:solidFill>
              </a:rPr>
              <a:t>OUTPUT</a:t>
            </a:r>
            <a:r>
              <a:rPr lang="en-US" altLang="ja-JP" dirty="0" smtClean="0"/>
              <a:t>);//8</a:t>
            </a:r>
            <a:r>
              <a:rPr lang="ja-JP" altLang="en-US" dirty="0" smtClean="0"/>
              <a:t>番ピンを出力用に設定</a:t>
            </a:r>
            <a:endParaRPr lang="en-US" altLang="ja-JP" dirty="0" smtClean="0"/>
          </a:p>
          <a:p>
            <a:r>
              <a:rPr lang="en-US" altLang="ja-JP" dirty="0"/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 tone</a:t>
            </a:r>
            <a:r>
              <a:rPr lang="en-US" altLang="ja-JP" dirty="0" smtClean="0"/>
              <a:t>(8,e5,900);</a:t>
            </a:r>
            <a:r>
              <a:rPr lang="en-US" altLang="ja-JP" dirty="0" smtClean="0">
                <a:solidFill>
                  <a:srgbClr val="FF0000"/>
                </a:solidFill>
              </a:rPr>
              <a:t>Tone</a:t>
            </a:r>
            <a:r>
              <a:rPr lang="en-US" altLang="ja-JP" dirty="0" smtClean="0"/>
              <a:t>(8,d5,300);</a:t>
            </a:r>
            <a:r>
              <a:rPr lang="en-US" altLang="ja-JP" dirty="0" smtClean="0">
                <a:solidFill>
                  <a:srgbClr val="FF0000"/>
                </a:solidFill>
              </a:rPr>
              <a:t>tone</a:t>
            </a:r>
            <a:r>
              <a:rPr lang="en-US" altLang="ja-JP" dirty="0"/>
              <a:t>(</a:t>
            </a:r>
            <a:r>
              <a:rPr lang="en-US" altLang="ja-JP" dirty="0" smtClean="0"/>
              <a:t>8,c5,600</a:t>
            </a:r>
            <a:r>
              <a:rPr lang="en-US" altLang="ja-JP" dirty="0"/>
              <a:t>)</a:t>
            </a:r>
            <a:r>
              <a:rPr lang="en-US" altLang="ja-JP" dirty="0" smtClean="0"/>
              <a:t>;t</a:t>
            </a:r>
            <a:r>
              <a:rPr lang="en-US" altLang="ja-JP" dirty="0" smtClean="0">
                <a:solidFill>
                  <a:srgbClr val="FF0000"/>
                </a:solidFill>
              </a:rPr>
              <a:t>one</a:t>
            </a:r>
            <a:r>
              <a:rPr lang="en-US" altLang="ja-JP" dirty="0"/>
              <a:t>(</a:t>
            </a:r>
            <a:r>
              <a:rPr lang="en-US" altLang="ja-JP" dirty="0" smtClean="0"/>
              <a:t>8,d5,600</a:t>
            </a:r>
            <a:r>
              <a:rPr lang="en-US" altLang="ja-JP" dirty="0"/>
              <a:t>);</a:t>
            </a:r>
          </a:p>
          <a:p>
            <a:r>
              <a:rPr lang="en-US" altLang="ja-JP" dirty="0" smtClean="0"/>
              <a:t>  </a:t>
            </a:r>
            <a:r>
              <a:rPr lang="en-US" altLang="ja-JP" dirty="0" smtClean="0">
                <a:solidFill>
                  <a:srgbClr val="FF0000"/>
                </a:solidFill>
              </a:rPr>
              <a:t>tone</a:t>
            </a:r>
            <a:r>
              <a:rPr lang="en-US" altLang="ja-JP" dirty="0"/>
              <a:t>(8,</a:t>
            </a:r>
            <a:r>
              <a:rPr lang="en-US" altLang="ja-JP" dirty="0" smtClean="0"/>
              <a:t>e5,500</a:t>
            </a:r>
            <a:r>
              <a:rPr lang="en-US" altLang="ja-JP" dirty="0"/>
              <a:t>)</a:t>
            </a:r>
            <a:r>
              <a:rPr lang="en-US" altLang="ja-JP" dirty="0" smtClean="0"/>
              <a:t>;</a:t>
            </a:r>
            <a:r>
              <a:rPr lang="en-US" altLang="ja-JP" dirty="0" smtClean="0">
                <a:solidFill>
                  <a:srgbClr val="FF0000"/>
                </a:solidFill>
              </a:rPr>
              <a:t>delay</a:t>
            </a:r>
            <a:r>
              <a:rPr lang="en-US" altLang="ja-JP" dirty="0" smtClean="0"/>
              <a:t>(100); </a:t>
            </a:r>
            <a:r>
              <a:rPr lang="en-US" altLang="ja-JP" dirty="0">
                <a:solidFill>
                  <a:srgbClr val="FF0000"/>
                </a:solidFill>
              </a:rPr>
              <a:t>tone</a:t>
            </a:r>
            <a:r>
              <a:rPr lang="en-US" altLang="ja-JP" dirty="0"/>
              <a:t>(8,</a:t>
            </a:r>
            <a:r>
              <a:rPr lang="en-US" altLang="ja-JP" dirty="0" smtClean="0"/>
              <a:t>e5,500</a:t>
            </a:r>
            <a:r>
              <a:rPr lang="en-US" altLang="ja-JP" dirty="0"/>
              <a:t>)</a:t>
            </a:r>
            <a:r>
              <a:rPr lang="en-US" altLang="ja-JP" dirty="0" smtClean="0"/>
              <a:t>;</a:t>
            </a:r>
            <a:r>
              <a:rPr lang="en-US" altLang="ja-JP" dirty="0" smtClean="0">
                <a:solidFill>
                  <a:srgbClr val="FF0000"/>
                </a:solidFill>
              </a:rPr>
              <a:t>delay</a:t>
            </a:r>
            <a:r>
              <a:rPr lang="en-US" altLang="ja-JP" dirty="0" smtClean="0"/>
              <a:t>(100); </a:t>
            </a:r>
            <a:r>
              <a:rPr lang="en-US" altLang="ja-JP" dirty="0">
                <a:solidFill>
                  <a:srgbClr val="FF0000"/>
                </a:solidFill>
              </a:rPr>
              <a:t>tone</a:t>
            </a:r>
            <a:r>
              <a:rPr lang="en-US" altLang="ja-JP" dirty="0"/>
              <a:t>(8,</a:t>
            </a:r>
            <a:r>
              <a:rPr lang="en-US" altLang="ja-JP" dirty="0" smtClean="0"/>
              <a:t>e5,500</a:t>
            </a:r>
            <a:r>
              <a:rPr lang="en-US" altLang="ja-JP" dirty="0"/>
              <a:t>);</a:t>
            </a:r>
          </a:p>
          <a:p>
            <a:r>
              <a:rPr lang="en-US" altLang="ja-JP" dirty="0" smtClean="0"/>
              <a:t>}</a:t>
            </a:r>
            <a:endParaRPr lang="en-US" altLang="ja-JP" dirty="0"/>
          </a:p>
          <a:p>
            <a:r>
              <a:rPr lang="en-US" altLang="ja-JP" dirty="0">
                <a:solidFill>
                  <a:srgbClr val="FF0000"/>
                </a:solidFill>
              </a:rPr>
              <a:t>void loop</a:t>
            </a:r>
            <a:r>
              <a:rPr lang="en-US" altLang="ja-JP" dirty="0"/>
              <a:t>() </a:t>
            </a:r>
            <a:r>
              <a:rPr lang="en-US" altLang="ja-JP" dirty="0" smtClean="0"/>
              <a:t>{ 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if</a:t>
            </a:r>
            <a:r>
              <a:rPr lang="en-US" altLang="ja-JP" dirty="0" smtClean="0"/>
              <a:t>( </a:t>
            </a:r>
            <a:r>
              <a:rPr lang="en-US" altLang="ja-JP" dirty="0" err="1" smtClean="0">
                <a:solidFill>
                  <a:srgbClr val="FF0000"/>
                </a:solidFill>
              </a:rPr>
              <a:t>digitalRea</a:t>
            </a:r>
            <a:r>
              <a:rPr lang="en-US" altLang="ja-JP" dirty="0" err="1" smtClean="0"/>
              <a:t>d</a:t>
            </a:r>
            <a:r>
              <a:rPr lang="en-US" altLang="ja-JP" dirty="0" smtClean="0"/>
              <a:t>(4)==</a:t>
            </a:r>
            <a:r>
              <a:rPr lang="en-US" altLang="ja-JP" dirty="0" smtClean="0">
                <a:solidFill>
                  <a:srgbClr val="0000FF"/>
                </a:solidFill>
              </a:rPr>
              <a:t>HIGH</a:t>
            </a:r>
            <a:r>
              <a:rPr lang="en-US" altLang="ja-JP" dirty="0" smtClean="0"/>
              <a:t>){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</a:t>
            </a:r>
            <a:r>
              <a:rPr lang="en-US" altLang="ja-JP" dirty="0" err="1" smtClean="0">
                <a:solidFill>
                  <a:srgbClr val="FF0000"/>
                </a:solidFill>
              </a:rPr>
              <a:t>int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aa</a:t>
            </a:r>
            <a:r>
              <a:rPr lang="en-US" altLang="ja-JP" dirty="0" smtClean="0"/>
              <a:t>=</a:t>
            </a:r>
            <a:r>
              <a:rPr lang="en-US" altLang="ja-JP" dirty="0" err="1" smtClean="0">
                <a:solidFill>
                  <a:srgbClr val="FF0000"/>
                </a:solidFill>
              </a:rPr>
              <a:t>analogRead</a:t>
            </a:r>
            <a:r>
              <a:rPr lang="en-US" altLang="ja-JP" dirty="0" smtClean="0"/>
              <a:t>(</a:t>
            </a:r>
            <a:r>
              <a:rPr lang="ja-JP" altLang="en-US" dirty="0" smtClean="0"/>
              <a:t>０</a:t>
            </a:r>
            <a:r>
              <a:rPr lang="en-US" altLang="ja-JP" dirty="0" smtClean="0"/>
              <a:t>);//A0</a:t>
            </a:r>
            <a:r>
              <a:rPr lang="ja-JP" altLang="en-US" dirty="0" smtClean="0"/>
              <a:t>ピンの電圧が０</a:t>
            </a:r>
            <a:r>
              <a:rPr lang="en-US" altLang="ja-JP" dirty="0" smtClean="0"/>
              <a:t>~</a:t>
            </a:r>
            <a:r>
              <a:rPr lang="ja-JP" altLang="en-US" dirty="0" smtClean="0"/>
              <a:t>５</a:t>
            </a:r>
            <a:r>
              <a:rPr lang="en-US" altLang="ja-JP" dirty="0" smtClean="0"/>
              <a:t>V</a:t>
            </a:r>
            <a:r>
              <a:rPr lang="ja-JP" altLang="en-US" dirty="0" smtClean="0"/>
              <a:t>のとき</a:t>
            </a:r>
            <a:r>
              <a:rPr lang="en-US" altLang="ja-JP" dirty="0" smtClean="0"/>
              <a:t>aa</a:t>
            </a:r>
            <a:r>
              <a:rPr lang="en-US" altLang="en-US" dirty="0" smtClean="0"/>
              <a:t>には0~1023</a:t>
            </a:r>
            <a:r>
              <a:rPr lang="ja-JP" altLang="en-US" dirty="0" smtClean="0"/>
              <a:t>１が入る</a:t>
            </a:r>
            <a:endParaRPr lang="en-US" altLang="ja-JP" dirty="0" smtClean="0"/>
          </a:p>
          <a:p>
            <a:r>
              <a:rPr lang="en-US" altLang="ja-JP" dirty="0"/>
              <a:t> </a:t>
            </a:r>
            <a:r>
              <a:rPr lang="en-US" altLang="ja-JP" dirty="0" err="1" smtClean="0"/>
              <a:t>aa</a:t>
            </a:r>
            <a:r>
              <a:rPr lang="en-US" altLang="ja-JP" dirty="0" smtClean="0"/>
              <a:t>=</a:t>
            </a:r>
            <a:r>
              <a:rPr lang="en-US" altLang="ja-JP" dirty="0" smtClean="0">
                <a:solidFill>
                  <a:srgbClr val="FF0000"/>
                </a:solidFill>
              </a:rPr>
              <a:t>map</a:t>
            </a:r>
            <a:r>
              <a:rPr lang="en-US" altLang="ja-JP" dirty="0" smtClean="0"/>
              <a:t>(aa,0,1023,100,2000);//</a:t>
            </a:r>
            <a:r>
              <a:rPr lang="ja-JP" altLang="en-US" dirty="0" smtClean="0"/>
              <a:t>値の範囲を</a:t>
            </a:r>
            <a:r>
              <a:rPr lang="en-US" altLang="ja-JP" dirty="0" smtClean="0"/>
              <a:t>100~2000</a:t>
            </a:r>
            <a:r>
              <a:rPr lang="ja-JP" altLang="en-US" dirty="0" smtClean="0"/>
              <a:t>に変換</a:t>
            </a:r>
            <a:endParaRPr lang="en-US" altLang="ja-JP" dirty="0" smtClean="0"/>
          </a:p>
          <a:p>
            <a:r>
              <a:rPr lang="en-US" altLang="ja-JP" dirty="0"/>
              <a:t> </a:t>
            </a: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tone</a:t>
            </a:r>
            <a:r>
              <a:rPr lang="en-US" altLang="ja-JP" dirty="0" smtClean="0"/>
              <a:t>(8,aa);};</a:t>
            </a:r>
          </a:p>
          <a:p>
            <a:r>
              <a:rPr lang="en-US" altLang="ja-JP" dirty="0"/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delay</a:t>
            </a:r>
            <a:r>
              <a:rPr lang="en-US" altLang="ja-JP" dirty="0" smtClean="0"/>
              <a:t>(1);</a:t>
            </a:r>
          </a:p>
          <a:p>
            <a:r>
              <a:rPr lang="en-US" altLang="ja-JP" dirty="0" smtClean="0"/>
              <a:t>}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7813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508617"/>
          </a:xfrm>
        </p:spPr>
        <p:txBody>
          <a:bodyPr/>
          <a:lstStyle/>
          <a:p>
            <a:r>
              <a:rPr lang="ja-JP" altLang="en-US" dirty="0" smtClean="0"/>
              <a:t>第五歩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3600" dirty="0" smtClean="0"/>
              <a:t>明るさセンサーの値を</a:t>
            </a:r>
            <a:r>
              <a:rPr lang="en-US" altLang="ja-JP" sz="3600" dirty="0" smtClean="0"/>
              <a:t>PC</a:t>
            </a:r>
            <a:r>
              <a:rPr lang="ja-JP" altLang="en-US" sz="3600" dirty="0" smtClean="0"/>
              <a:t>に表示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79462" y="4183192"/>
            <a:ext cx="8182343" cy="22366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ja-JP" altLang="en-US" dirty="0" smtClean="0"/>
              <a:t>上記のように書き換えたら、名前をつけて保存。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PC</a:t>
            </a:r>
            <a:r>
              <a:rPr lang="ja-JP" altLang="en-US" dirty="0" smtClean="0"/>
              <a:t>の</a:t>
            </a:r>
            <a:r>
              <a:rPr lang="en-US" altLang="ja-JP" dirty="0" err="1" smtClean="0"/>
              <a:t>Arduino</a:t>
            </a:r>
            <a:r>
              <a:rPr lang="en-US" altLang="ja-JP" dirty="0" smtClean="0"/>
              <a:t> </a:t>
            </a:r>
            <a:r>
              <a:rPr lang="ja-JP" altLang="en-US" dirty="0" smtClean="0"/>
              <a:t>開発</a:t>
            </a:r>
            <a:r>
              <a:rPr lang="en-US" altLang="ja-JP" dirty="0" smtClean="0"/>
              <a:t>window </a:t>
            </a:r>
            <a:r>
              <a:rPr lang="ja-JP" altLang="en-US" dirty="0" smtClean="0"/>
              <a:t>の右端（虫眼鏡）ボタンをクリックするとモニターが現れる。右下の窓に</a:t>
            </a:r>
            <a:r>
              <a:rPr lang="en-US" altLang="ja-JP" dirty="0" smtClean="0"/>
              <a:t>9600 baud</a:t>
            </a:r>
            <a:r>
              <a:rPr lang="ja-JP" altLang="en-US" dirty="0" smtClean="0"/>
              <a:t>と上記の通信速度の値が合っていれば</a:t>
            </a:r>
            <a:r>
              <a:rPr lang="en-US" altLang="ja-JP" dirty="0" smtClean="0"/>
              <a:t>USB</a:t>
            </a:r>
            <a:r>
              <a:rPr lang="ja-JP" altLang="en-US" dirty="0" smtClean="0"/>
              <a:t>ケーブルから受け取ったデータが表示される。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センサーへの光の当て方を変えると、表示値が変わる。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en-US" dirty="0"/>
              <a:t>次のステップで使用するの</a:t>
            </a:r>
            <a:r>
              <a:rPr lang="en-US" altLang="en-US" dirty="0" smtClean="0"/>
              <a:t>で</a:t>
            </a:r>
            <a:r>
              <a:rPr lang="ja-JP" altLang="en-US" dirty="0" smtClean="0"/>
              <a:t>、</a:t>
            </a:r>
            <a:r>
              <a:rPr lang="en-US" altLang="en-US" dirty="0" smtClean="0"/>
              <a:t>値の変化する範囲を覚えて</a:t>
            </a:r>
            <a:r>
              <a:rPr lang="ja-JP" altLang="en-US" dirty="0" smtClean="0"/>
              <a:t>おく。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779462" y="1608221"/>
            <a:ext cx="7980306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void setup</a:t>
            </a:r>
            <a:r>
              <a:rPr lang="en-US" altLang="ja-JP" dirty="0">
                <a:solidFill>
                  <a:srgbClr val="000000"/>
                </a:solidFill>
              </a:rPr>
              <a:t>(){</a:t>
            </a:r>
          </a:p>
          <a:p>
            <a:r>
              <a:rPr lang="en-US" altLang="ja-JP" dirty="0" err="1">
                <a:solidFill>
                  <a:srgbClr val="FF0000"/>
                </a:solidFill>
              </a:rPr>
              <a:t>Serial.begin</a:t>
            </a:r>
            <a:r>
              <a:rPr lang="en-US" altLang="ja-JP" dirty="0" smtClean="0">
                <a:solidFill>
                  <a:schemeClr val="bg1"/>
                </a:solidFill>
              </a:rPr>
              <a:t>(</a:t>
            </a:r>
            <a:r>
              <a:rPr lang="en-US" altLang="ja-JP" dirty="0" smtClean="0">
                <a:solidFill>
                  <a:schemeClr val="tx1"/>
                </a:solidFill>
              </a:rPr>
              <a:t>(9600);//</a:t>
            </a:r>
            <a:r>
              <a:rPr lang="ja-JP" altLang="en-US" dirty="0" smtClean="0">
                <a:solidFill>
                  <a:schemeClr val="tx1"/>
                </a:solidFill>
              </a:rPr>
              <a:t>通信速度を指定して準備</a:t>
            </a:r>
            <a:r>
              <a:rPr lang="en-US" altLang="ja-JP" dirty="0" smtClean="0">
                <a:solidFill>
                  <a:schemeClr val="bg1"/>
                </a:solidFill>
              </a:rPr>
              <a:t>576//00)</a:t>
            </a:r>
            <a:r>
              <a:rPr lang="en-US" altLang="ja-JP" dirty="0">
                <a:solidFill>
                  <a:schemeClr val="bg1"/>
                </a:solidFill>
              </a:rPr>
              <a:t>;</a:t>
            </a:r>
          </a:p>
          <a:p>
            <a:r>
              <a:rPr lang="en-US" altLang="ja-JP" dirty="0">
                <a:solidFill>
                  <a:srgbClr val="000000"/>
                </a:solidFill>
              </a:rPr>
              <a:t>}</a:t>
            </a:r>
          </a:p>
          <a:p>
            <a:endParaRPr lang="en-US" altLang="ja-JP" dirty="0">
              <a:solidFill>
                <a:srgbClr val="FF0000"/>
              </a:solidFill>
            </a:endParaRPr>
          </a:p>
          <a:p>
            <a:r>
              <a:rPr lang="en-US" altLang="ja-JP" dirty="0">
                <a:solidFill>
                  <a:srgbClr val="FF0000"/>
                </a:solidFill>
              </a:rPr>
              <a:t>void loop</a:t>
            </a:r>
            <a:r>
              <a:rPr lang="en-US" altLang="ja-JP" dirty="0">
                <a:solidFill>
                  <a:srgbClr val="000000"/>
                </a:solidFill>
              </a:rPr>
              <a:t>(){</a:t>
            </a:r>
            <a:r>
              <a:rPr lang="en-US" altLang="ja-JP" dirty="0" err="1">
                <a:solidFill>
                  <a:srgbClr val="FF0000"/>
                </a:solidFill>
              </a:rPr>
              <a:t>Serial.println</a:t>
            </a:r>
            <a:r>
              <a:rPr lang="en-US" altLang="ja-JP" dirty="0">
                <a:solidFill>
                  <a:srgbClr val="000000"/>
                </a:solidFill>
              </a:rPr>
              <a:t>(</a:t>
            </a:r>
            <a:r>
              <a:rPr lang="en-US" altLang="ja-JP" dirty="0" err="1">
                <a:solidFill>
                  <a:srgbClr val="FF0000"/>
                </a:solidFill>
              </a:rPr>
              <a:t>analogRead</a:t>
            </a:r>
            <a:r>
              <a:rPr lang="en-US" altLang="ja-JP" dirty="0">
                <a:solidFill>
                  <a:srgbClr val="000000"/>
                </a:solidFill>
              </a:rPr>
              <a:t>(1));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delay</a:t>
            </a:r>
            <a:r>
              <a:rPr lang="en-US" altLang="ja-JP" dirty="0">
                <a:solidFill>
                  <a:srgbClr val="000000"/>
                </a:solidFill>
              </a:rPr>
              <a:t>(1000);</a:t>
            </a:r>
          </a:p>
          <a:p>
            <a:endParaRPr lang="en-US" altLang="ja-JP" dirty="0">
              <a:solidFill>
                <a:srgbClr val="FF0000"/>
              </a:solidFill>
            </a:endParaRPr>
          </a:p>
          <a:p>
            <a:r>
              <a:rPr lang="en-US" altLang="ja-JP" dirty="0">
                <a:solidFill>
                  <a:srgbClr val="000000"/>
                </a:solidFill>
              </a:rPr>
              <a:t>} </a:t>
            </a: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133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ひと休み（３）したら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kumimoji="1" lang="en-US" altLang="ja-JP" dirty="0" smtClean="0"/>
              <a:t>A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P</a:t>
            </a:r>
            <a:r>
              <a:rPr kumimoji="1" lang="ja-JP" altLang="en-US" dirty="0" smtClean="0"/>
              <a:t>の連携作品</a:t>
            </a:r>
            <a:r>
              <a:rPr lang="ja-JP" altLang="en-US" dirty="0" smtClean="0"/>
              <a:t>を作ろう</a:t>
            </a:r>
            <a:endParaRPr kumimoji="1" lang="ja-JP" altLang="en-US" dirty="0"/>
          </a:p>
        </p:txBody>
      </p:sp>
      <p:sp>
        <p:nvSpPr>
          <p:cNvPr id="4" name="フレーム 3"/>
          <p:cNvSpPr/>
          <p:nvPr/>
        </p:nvSpPr>
        <p:spPr>
          <a:xfrm>
            <a:off x="779461" y="1944038"/>
            <a:ext cx="2651779" cy="2470072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5" name="図 4" descr="myFifthSketch_ブレッドボード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924" y="1933377"/>
            <a:ext cx="3231439" cy="4924623"/>
          </a:xfrm>
          <a:prstGeom prst="rect">
            <a:avLst/>
          </a:prstGeom>
        </p:spPr>
      </p:pic>
      <p:sp>
        <p:nvSpPr>
          <p:cNvPr id="6" name="台形 5"/>
          <p:cNvSpPr/>
          <p:nvPr/>
        </p:nvSpPr>
        <p:spPr>
          <a:xfrm>
            <a:off x="573580" y="4977395"/>
            <a:ext cx="2140685" cy="77835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3154693" y="4977395"/>
            <a:ext cx="553095" cy="86029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>
            <a:off x="1422215" y="4424351"/>
            <a:ext cx="380467" cy="624735"/>
          </a:xfrm>
          <a:custGeom>
            <a:avLst/>
            <a:gdLst>
              <a:gd name="connsiteX0" fmla="*/ 380467 w 380467"/>
              <a:gd name="connsiteY0" fmla="*/ 0 h 624735"/>
              <a:gd name="connsiteX1" fmla="*/ 308769 w 380467"/>
              <a:gd name="connsiteY1" fmla="*/ 122899 h 624735"/>
              <a:gd name="connsiteX2" fmla="*/ 288284 w 380467"/>
              <a:gd name="connsiteY2" fmla="*/ 153623 h 624735"/>
              <a:gd name="connsiteX3" fmla="*/ 257556 w 380467"/>
              <a:gd name="connsiteY3" fmla="*/ 194589 h 624735"/>
              <a:gd name="connsiteX4" fmla="*/ 237071 w 380467"/>
              <a:gd name="connsiteY4" fmla="*/ 235556 h 624735"/>
              <a:gd name="connsiteX5" fmla="*/ 124404 w 380467"/>
              <a:gd name="connsiteY5" fmla="*/ 368696 h 624735"/>
              <a:gd name="connsiteX6" fmla="*/ 83434 w 380467"/>
              <a:gd name="connsiteY6" fmla="*/ 409662 h 624735"/>
              <a:gd name="connsiteX7" fmla="*/ 11736 w 380467"/>
              <a:gd name="connsiteY7" fmla="*/ 481353 h 624735"/>
              <a:gd name="connsiteX8" fmla="*/ 11736 w 380467"/>
              <a:gd name="connsiteY8" fmla="*/ 583768 h 624735"/>
              <a:gd name="connsiteX9" fmla="*/ 32221 w 380467"/>
              <a:gd name="connsiteY9" fmla="*/ 624735 h 62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0467" h="624735">
                <a:moveTo>
                  <a:pt x="380467" y="0"/>
                </a:moveTo>
                <a:cubicBezTo>
                  <a:pt x="356568" y="40966"/>
                  <a:pt x="335079" y="83438"/>
                  <a:pt x="308769" y="122899"/>
                </a:cubicBezTo>
                <a:cubicBezTo>
                  <a:pt x="301941" y="133140"/>
                  <a:pt x="295439" y="143607"/>
                  <a:pt x="288284" y="153623"/>
                </a:cubicBezTo>
                <a:cubicBezTo>
                  <a:pt x="278362" y="167513"/>
                  <a:pt x="266604" y="180114"/>
                  <a:pt x="257556" y="194589"/>
                </a:cubicBezTo>
                <a:cubicBezTo>
                  <a:pt x="249464" y="207536"/>
                  <a:pt x="246346" y="223428"/>
                  <a:pt x="237071" y="235556"/>
                </a:cubicBezTo>
                <a:cubicBezTo>
                  <a:pt x="201753" y="281737"/>
                  <a:pt x="165516" y="327588"/>
                  <a:pt x="124404" y="368696"/>
                </a:cubicBezTo>
                <a:cubicBezTo>
                  <a:pt x="110747" y="382351"/>
                  <a:pt x="96152" y="395129"/>
                  <a:pt x="83434" y="409662"/>
                </a:cubicBezTo>
                <a:cubicBezTo>
                  <a:pt x="22599" y="479181"/>
                  <a:pt x="86227" y="425489"/>
                  <a:pt x="11736" y="481353"/>
                </a:cubicBezTo>
                <a:cubicBezTo>
                  <a:pt x="-4824" y="531031"/>
                  <a:pt x="-2975" y="510218"/>
                  <a:pt x="11736" y="583768"/>
                </a:cubicBezTo>
                <a:cubicBezTo>
                  <a:pt x="17621" y="613188"/>
                  <a:pt x="16977" y="609491"/>
                  <a:pt x="32221" y="62473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/>
          <p:cNvSpPr/>
          <p:nvPr/>
        </p:nvSpPr>
        <p:spPr>
          <a:xfrm>
            <a:off x="2744992" y="4455076"/>
            <a:ext cx="763368" cy="553801"/>
          </a:xfrm>
          <a:custGeom>
            <a:avLst/>
            <a:gdLst>
              <a:gd name="connsiteX0" fmla="*/ 0 w 763368"/>
              <a:gd name="connsiteY0" fmla="*/ 0 h 553801"/>
              <a:gd name="connsiteX1" fmla="*/ 727219 w 763368"/>
              <a:gd name="connsiteY1" fmla="*/ 317488 h 553801"/>
              <a:gd name="connsiteX2" fmla="*/ 655521 w 763368"/>
              <a:gd name="connsiteY2" fmla="*/ 553043 h 553801"/>
              <a:gd name="connsiteX3" fmla="*/ 676006 w 763368"/>
              <a:gd name="connsiteY3" fmla="*/ 553043 h 553801"/>
              <a:gd name="connsiteX4" fmla="*/ 696491 w 763368"/>
              <a:gd name="connsiteY4" fmla="*/ 542802 h 55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368" h="553801">
                <a:moveTo>
                  <a:pt x="0" y="0"/>
                </a:moveTo>
                <a:cubicBezTo>
                  <a:pt x="308983" y="112657"/>
                  <a:pt x="617966" y="225314"/>
                  <a:pt x="727219" y="317488"/>
                </a:cubicBezTo>
                <a:cubicBezTo>
                  <a:pt x="836472" y="409662"/>
                  <a:pt x="664056" y="513784"/>
                  <a:pt x="655521" y="553043"/>
                </a:cubicBezTo>
                <a:cubicBezTo>
                  <a:pt x="662349" y="553043"/>
                  <a:pt x="669178" y="554750"/>
                  <a:pt x="676006" y="553043"/>
                </a:cubicBezTo>
                <a:cubicBezTo>
                  <a:pt x="682834" y="551336"/>
                  <a:pt x="696491" y="542802"/>
                  <a:pt x="696491" y="54280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/>
          <p:cNvSpPr/>
          <p:nvPr/>
        </p:nvSpPr>
        <p:spPr>
          <a:xfrm>
            <a:off x="3420998" y="2465081"/>
            <a:ext cx="2028017" cy="1232120"/>
          </a:xfrm>
          <a:custGeom>
            <a:avLst/>
            <a:gdLst>
              <a:gd name="connsiteX0" fmla="*/ 0 w 2028017"/>
              <a:gd name="connsiteY0" fmla="*/ 1232120 h 1232120"/>
              <a:gd name="connsiteX1" fmla="*/ 1249586 w 2028017"/>
              <a:gd name="connsiteY1" fmla="*/ 1037530 h 1232120"/>
              <a:gd name="connsiteX2" fmla="*/ 1167646 w 2028017"/>
              <a:gd name="connsiteY2" fmla="*/ 74824 h 1232120"/>
              <a:gd name="connsiteX3" fmla="*/ 2028017 w 2028017"/>
              <a:gd name="connsiteY3" fmla="*/ 64583 h 1232120"/>
              <a:gd name="connsiteX4" fmla="*/ 2028017 w 2028017"/>
              <a:gd name="connsiteY4" fmla="*/ 64583 h 1232120"/>
              <a:gd name="connsiteX5" fmla="*/ 2028017 w 2028017"/>
              <a:gd name="connsiteY5" fmla="*/ 64583 h 1232120"/>
              <a:gd name="connsiteX6" fmla="*/ 2017774 w 2028017"/>
              <a:gd name="connsiteY6" fmla="*/ 64583 h 1232120"/>
              <a:gd name="connsiteX7" fmla="*/ 1987047 w 2028017"/>
              <a:gd name="connsiteY7" fmla="*/ 54341 h 1232120"/>
              <a:gd name="connsiteX8" fmla="*/ 1976804 w 2028017"/>
              <a:gd name="connsiteY8" fmla="*/ 33858 h 123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8017" h="1232120">
                <a:moveTo>
                  <a:pt x="0" y="1232120"/>
                </a:moveTo>
                <a:cubicBezTo>
                  <a:pt x="527489" y="1231266"/>
                  <a:pt x="1054978" y="1230413"/>
                  <a:pt x="1249586" y="1037530"/>
                </a:cubicBezTo>
                <a:cubicBezTo>
                  <a:pt x="1444194" y="844647"/>
                  <a:pt x="1037907" y="236982"/>
                  <a:pt x="1167646" y="74824"/>
                </a:cubicBezTo>
                <a:cubicBezTo>
                  <a:pt x="1297385" y="-87334"/>
                  <a:pt x="2028017" y="64583"/>
                  <a:pt x="2028017" y="64583"/>
                </a:cubicBezTo>
                <a:lnTo>
                  <a:pt x="2028017" y="64583"/>
                </a:lnTo>
                <a:lnTo>
                  <a:pt x="2028017" y="64583"/>
                </a:lnTo>
                <a:cubicBezTo>
                  <a:pt x="2024603" y="64583"/>
                  <a:pt x="2024602" y="66290"/>
                  <a:pt x="2017774" y="64583"/>
                </a:cubicBezTo>
                <a:cubicBezTo>
                  <a:pt x="2010946" y="62876"/>
                  <a:pt x="1993875" y="59462"/>
                  <a:pt x="1987047" y="54341"/>
                </a:cubicBezTo>
                <a:cubicBezTo>
                  <a:pt x="1980219" y="49220"/>
                  <a:pt x="1978511" y="41539"/>
                  <a:pt x="1976804" y="3385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546619" y="2673045"/>
            <a:ext cx="1024251" cy="1024156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1761712" y="3098070"/>
            <a:ext cx="133153" cy="9217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2200903" y="3098070"/>
            <a:ext cx="133153" cy="9217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966563" y="3190244"/>
            <a:ext cx="234340" cy="24067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3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こんなことができそう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PC</a:t>
            </a:r>
            <a:r>
              <a:rPr lang="ja-JP" altLang="en-US" dirty="0" smtClean="0"/>
              <a:t>画面に絵を描く。（</a:t>
            </a:r>
            <a:r>
              <a:rPr kumimoji="1" lang="ja-JP" altLang="en-US" dirty="0" smtClean="0"/>
              <a:t>例１、</a:t>
            </a:r>
            <a:r>
              <a:rPr lang="ja-JP" altLang="en-US" dirty="0" smtClean="0"/>
              <a:t>例２、例３）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Arduino</a:t>
            </a:r>
            <a:r>
              <a:rPr kumimoji="1" lang="ja-JP" altLang="en-US" dirty="0" smtClean="0"/>
              <a:t>に外部素子を接続して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LED</a:t>
            </a:r>
            <a:r>
              <a:rPr kumimoji="1" lang="ja-JP" altLang="en-US" dirty="0" smtClean="0"/>
              <a:t>を点滅させる。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スピーカから音を出す。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（モーターを制御する。）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センサーの値を読み込み、</a:t>
            </a:r>
            <a:r>
              <a:rPr lang="en-US" altLang="ja-JP" dirty="0" smtClean="0"/>
              <a:t>PC</a:t>
            </a:r>
            <a:r>
              <a:rPr lang="ja-JP" altLang="en-US" dirty="0" smtClean="0"/>
              <a:t>にデータを送る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Processing </a:t>
            </a:r>
            <a:r>
              <a:rPr kumimoji="1" lang="ja-JP" altLang="en-US" dirty="0" smtClean="0"/>
              <a:t>で描いた絵を</a:t>
            </a:r>
            <a:r>
              <a:rPr kumimoji="1" lang="en-US" altLang="ja-JP" dirty="0" err="1" smtClean="0"/>
              <a:t>Arduino</a:t>
            </a:r>
            <a:r>
              <a:rPr kumimoji="1" lang="ja-JP" altLang="en-US" dirty="0" smtClean="0"/>
              <a:t>のセンサー値に応じて変化させる。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036378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Arduino</a:t>
            </a:r>
            <a:r>
              <a:rPr kumimoji="1" lang="ja-JP" altLang="en-US" dirty="0" smtClean="0"/>
              <a:t>と</a:t>
            </a:r>
            <a:r>
              <a:rPr lang="en-US" altLang="ja-JP" dirty="0" smtClean="0"/>
              <a:t>Processing</a:t>
            </a:r>
            <a:r>
              <a:rPr lang="ja-JP" altLang="en-US" dirty="0" smtClean="0"/>
              <a:t>の連携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Serial</a:t>
            </a:r>
            <a:r>
              <a:rPr kumimoji="1" lang="ja-JP" altLang="en-US" dirty="0" smtClean="0"/>
              <a:t>通信を利用</a:t>
            </a:r>
            <a:endParaRPr kumimoji="1" lang="en-US" altLang="ja-JP" dirty="0" smtClean="0"/>
          </a:p>
          <a:p>
            <a:r>
              <a:rPr lang="ja-JP" altLang="en-US" dirty="0" smtClean="0"/>
              <a:t>まず通信テスト用のスケッチを</a:t>
            </a:r>
            <a:r>
              <a:rPr lang="en-US" altLang="ja-JP" dirty="0" smtClean="0"/>
              <a:t>Processing</a:t>
            </a:r>
            <a:r>
              <a:rPr lang="ja-JP" altLang="en-US" dirty="0" smtClean="0"/>
              <a:t>と</a:t>
            </a:r>
            <a:r>
              <a:rPr lang="en-US" altLang="ja-JP" dirty="0" err="1" smtClean="0"/>
              <a:t>Arduino</a:t>
            </a:r>
            <a:r>
              <a:rPr lang="ja-JP" altLang="en-US" dirty="0" smtClean="0"/>
              <a:t>に夫々走らせる。</a:t>
            </a:r>
            <a:endParaRPr lang="en-US" altLang="ja-JP" dirty="0" smtClean="0"/>
          </a:p>
          <a:p>
            <a:r>
              <a:rPr kumimoji="1" lang="en-US" altLang="ja-JP" dirty="0" err="1" smtClean="0"/>
              <a:t>Arduino</a:t>
            </a:r>
            <a:r>
              <a:rPr kumimoji="1" lang="ja-JP" altLang="en-US" dirty="0" smtClean="0"/>
              <a:t>からセンサーの値を送り出すスケッチを作る。</a:t>
            </a:r>
            <a:endParaRPr kumimoji="1" lang="en-US" altLang="ja-JP" dirty="0" smtClean="0"/>
          </a:p>
          <a:p>
            <a:r>
              <a:rPr lang="en-US" altLang="ja-JP" dirty="0" smtClean="0"/>
              <a:t>Processing</a:t>
            </a:r>
            <a:r>
              <a:rPr lang="ja-JP" altLang="en-US" dirty="0" smtClean="0"/>
              <a:t>側では</a:t>
            </a:r>
            <a:r>
              <a:rPr lang="en-US" altLang="ja-JP" dirty="0" smtClean="0"/>
              <a:t>Serial</a:t>
            </a:r>
            <a:r>
              <a:rPr lang="ja-JP" altLang="en-US" dirty="0" smtClean="0"/>
              <a:t>通信データが来たら、値に応じて図を変える（例えば、どこかの色を変える）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5943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Arduino</a:t>
            </a:r>
            <a:r>
              <a:rPr kumimoji="1" lang="ja-JP" altLang="en-US" dirty="0" smtClean="0"/>
              <a:t>の通信テスト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33500" y="1500354"/>
            <a:ext cx="5842000" cy="4801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/*</a:t>
            </a:r>
          </a:p>
          <a:p>
            <a:r>
              <a:rPr lang="en-US" altLang="ja-JP" dirty="0">
                <a:solidFill>
                  <a:srgbClr val="000000"/>
                </a:solidFill>
              </a:rPr>
              <a:t>  Serial </a:t>
            </a:r>
            <a:r>
              <a:rPr lang="en-US" altLang="ja-JP" dirty="0" err="1">
                <a:solidFill>
                  <a:srgbClr val="000000"/>
                </a:solidFill>
              </a:rPr>
              <a:t>CallBck</a:t>
            </a:r>
            <a:r>
              <a:rPr lang="en-US" altLang="ja-JP" dirty="0">
                <a:solidFill>
                  <a:srgbClr val="000000"/>
                </a:solidFill>
              </a:rPr>
              <a:t> </a:t>
            </a:r>
          </a:p>
          <a:p>
            <a:r>
              <a:rPr lang="en-US" altLang="ja-JP" dirty="0">
                <a:solidFill>
                  <a:srgbClr val="000000"/>
                </a:solidFill>
              </a:rPr>
              <a:t> Language: </a:t>
            </a:r>
            <a:r>
              <a:rPr lang="en-US" altLang="ja-JP" dirty="0" smtClean="0">
                <a:solidFill>
                  <a:srgbClr val="000000"/>
                </a:solidFill>
              </a:rPr>
              <a:t>Arduino1.0</a:t>
            </a:r>
            <a:endParaRPr lang="en-US" altLang="ja-JP" dirty="0">
              <a:solidFill>
                <a:srgbClr val="000000"/>
              </a:solidFill>
            </a:endParaRPr>
          </a:p>
          <a:p>
            <a:r>
              <a:rPr lang="en-US" altLang="ja-JP" dirty="0" smtClean="0">
                <a:solidFill>
                  <a:srgbClr val="000000"/>
                </a:solidFill>
              </a:rPr>
              <a:t>******   June. 20, 2013 </a:t>
            </a:r>
            <a:r>
              <a:rPr lang="en-US" altLang="ja-JP" dirty="0">
                <a:solidFill>
                  <a:srgbClr val="000000"/>
                </a:solidFill>
              </a:rPr>
              <a:t>by I. </a:t>
            </a:r>
            <a:r>
              <a:rPr lang="en-US" altLang="ja-JP" dirty="0" smtClean="0">
                <a:solidFill>
                  <a:srgbClr val="000000"/>
                </a:solidFill>
              </a:rPr>
              <a:t>Endo    </a:t>
            </a:r>
            <a:r>
              <a:rPr lang="en-US" altLang="ja-JP" dirty="0">
                <a:solidFill>
                  <a:srgbClr val="000000"/>
                </a:solidFill>
              </a:rPr>
              <a:t>*/</a:t>
            </a:r>
          </a:p>
          <a:p>
            <a:r>
              <a:rPr lang="en-US" altLang="ja-JP" dirty="0">
                <a:solidFill>
                  <a:srgbClr val="000000"/>
                </a:solidFill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</a:rPr>
              <a:t> </a:t>
            </a:r>
            <a:r>
              <a:rPr lang="en-US" altLang="ja-JP" dirty="0" err="1">
                <a:solidFill>
                  <a:srgbClr val="000000"/>
                </a:solidFill>
              </a:rPr>
              <a:t>int</a:t>
            </a:r>
            <a:r>
              <a:rPr lang="en-US" altLang="ja-JP" dirty="0">
                <a:solidFill>
                  <a:srgbClr val="000000"/>
                </a:solidFill>
              </a:rPr>
              <a:t> </a:t>
            </a:r>
            <a:r>
              <a:rPr lang="en-US" altLang="ja-JP" dirty="0" err="1">
                <a:solidFill>
                  <a:srgbClr val="000000"/>
                </a:solidFill>
              </a:rPr>
              <a:t>inByte</a:t>
            </a:r>
            <a:r>
              <a:rPr lang="en-US" altLang="ja-JP" dirty="0">
                <a:solidFill>
                  <a:srgbClr val="000000"/>
                </a:solidFill>
              </a:rPr>
              <a:t>;</a:t>
            </a:r>
          </a:p>
          <a:p>
            <a:r>
              <a:rPr lang="en-US" altLang="ja-JP" dirty="0">
                <a:solidFill>
                  <a:srgbClr val="000000"/>
                </a:solidFill>
              </a:rPr>
              <a:t> byte lf=10;</a:t>
            </a:r>
          </a:p>
          <a:p>
            <a:r>
              <a:rPr lang="en-US" altLang="ja-JP" dirty="0">
                <a:solidFill>
                  <a:srgbClr val="000000"/>
                </a:solidFill>
              </a:rPr>
              <a:t>void setup(</a:t>
            </a:r>
            <a:r>
              <a:rPr lang="en-US" altLang="ja-JP" dirty="0" smtClean="0">
                <a:solidFill>
                  <a:srgbClr val="000000"/>
                </a:solidFill>
              </a:rPr>
              <a:t>){</a:t>
            </a:r>
            <a:endParaRPr lang="en-US" altLang="ja-JP" dirty="0">
              <a:solidFill>
                <a:srgbClr val="000000"/>
              </a:solidFill>
            </a:endParaRPr>
          </a:p>
          <a:p>
            <a:r>
              <a:rPr lang="en-US" altLang="ja-JP" dirty="0">
                <a:solidFill>
                  <a:srgbClr val="000000"/>
                </a:solidFill>
              </a:rPr>
              <a:t> </a:t>
            </a:r>
            <a:r>
              <a:rPr lang="en-US" altLang="ja-JP" dirty="0" err="1">
                <a:solidFill>
                  <a:srgbClr val="000000"/>
                </a:solidFill>
              </a:rPr>
              <a:t>Serial.begin</a:t>
            </a:r>
            <a:r>
              <a:rPr lang="en-US" altLang="ja-JP" dirty="0">
                <a:solidFill>
                  <a:srgbClr val="000000"/>
                </a:solidFill>
              </a:rPr>
              <a:t>(57600);</a:t>
            </a:r>
          </a:p>
          <a:p>
            <a:r>
              <a:rPr lang="en-US" altLang="ja-JP" dirty="0">
                <a:solidFill>
                  <a:srgbClr val="000000"/>
                </a:solidFill>
              </a:rPr>
              <a:t>}</a:t>
            </a:r>
          </a:p>
          <a:p>
            <a:r>
              <a:rPr lang="en-US" altLang="ja-JP" dirty="0" smtClean="0">
                <a:solidFill>
                  <a:srgbClr val="000000"/>
                </a:solidFill>
              </a:rPr>
              <a:t>void </a:t>
            </a:r>
            <a:r>
              <a:rPr lang="en-US" altLang="ja-JP" dirty="0">
                <a:solidFill>
                  <a:srgbClr val="000000"/>
                </a:solidFill>
              </a:rPr>
              <a:t>loop(</a:t>
            </a:r>
            <a:r>
              <a:rPr lang="en-US" altLang="ja-JP" dirty="0" smtClean="0">
                <a:solidFill>
                  <a:srgbClr val="000000"/>
                </a:solidFill>
              </a:rPr>
              <a:t>){ </a:t>
            </a:r>
          </a:p>
          <a:p>
            <a:r>
              <a:rPr lang="en-US" altLang="ja-JP" dirty="0">
                <a:solidFill>
                  <a:srgbClr val="000000"/>
                </a:solidFill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</a:rPr>
              <a:t>      </a:t>
            </a:r>
            <a:r>
              <a:rPr lang="en-US" altLang="ja-JP" dirty="0">
                <a:solidFill>
                  <a:srgbClr val="000000"/>
                </a:solidFill>
              </a:rPr>
              <a:t>if (</a:t>
            </a:r>
            <a:r>
              <a:rPr lang="en-US" altLang="ja-JP" dirty="0" err="1">
                <a:solidFill>
                  <a:srgbClr val="000000"/>
                </a:solidFill>
              </a:rPr>
              <a:t>Serial.available</a:t>
            </a:r>
            <a:r>
              <a:rPr lang="en-US" altLang="ja-JP" dirty="0">
                <a:solidFill>
                  <a:srgbClr val="000000"/>
                </a:solidFill>
              </a:rPr>
              <a:t>() &gt; 0) </a:t>
            </a:r>
            <a:r>
              <a:rPr lang="en-US" altLang="ja-JP" dirty="0" smtClean="0">
                <a:solidFill>
                  <a:srgbClr val="000000"/>
                </a:solidFill>
              </a:rPr>
              <a:t>{</a:t>
            </a:r>
            <a:endParaRPr lang="en-US" altLang="ja-JP" dirty="0">
              <a:solidFill>
                <a:srgbClr val="000000"/>
              </a:solidFill>
            </a:endParaRPr>
          </a:p>
          <a:p>
            <a:r>
              <a:rPr lang="en-US" altLang="ja-JP" dirty="0">
                <a:solidFill>
                  <a:srgbClr val="000000"/>
                </a:solidFill>
              </a:rPr>
              <a:t>       </a:t>
            </a:r>
            <a:r>
              <a:rPr lang="en-US" altLang="ja-JP" dirty="0" err="1">
                <a:solidFill>
                  <a:srgbClr val="000000"/>
                </a:solidFill>
              </a:rPr>
              <a:t>inByte</a:t>
            </a:r>
            <a:r>
              <a:rPr lang="en-US" altLang="ja-JP" dirty="0">
                <a:solidFill>
                  <a:srgbClr val="000000"/>
                </a:solidFill>
              </a:rPr>
              <a:t>=</a:t>
            </a:r>
            <a:r>
              <a:rPr lang="en-US" altLang="ja-JP" dirty="0" err="1">
                <a:solidFill>
                  <a:srgbClr val="000000"/>
                </a:solidFill>
              </a:rPr>
              <a:t>Serial.read</a:t>
            </a:r>
            <a:r>
              <a:rPr lang="en-US" altLang="ja-JP" dirty="0">
                <a:solidFill>
                  <a:srgbClr val="000000"/>
                </a:solidFill>
              </a:rPr>
              <a:t>();</a:t>
            </a:r>
          </a:p>
          <a:p>
            <a:r>
              <a:rPr lang="en-US" altLang="ja-JP" dirty="0">
                <a:solidFill>
                  <a:srgbClr val="000000"/>
                </a:solidFill>
              </a:rPr>
              <a:t>       </a:t>
            </a:r>
            <a:r>
              <a:rPr lang="en-US" altLang="ja-JP" dirty="0" err="1">
                <a:solidFill>
                  <a:srgbClr val="000000"/>
                </a:solidFill>
              </a:rPr>
              <a:t>Serial.print</a:t>
            </a:r>
            <a:r>
              <a:rPr lang="en-US" altLang="ja-JP" dirty="0">
                <a:solidFill>
                  <a:srgbClr val="000000"/>
                </a:solidFill>
              </a:rPr>
              <a:t>("I received  ");</a:t>
            </a:r>
          </a:p>
          <a:p>
            <a:r>
              <a:rPr lang="en-US" altLang="ja-JP" dirty="0">
                <a:solidFill>
                  <a:srgbClr val="000000"/>
                </a:solidFill>
              </a:rPr>
              <a:t>       </a:t>
            </a:r>
            <a:r>
              <a:rPr lang="en-US" altLang="ja-JP" dirty="0" err="1">
                <a:solidFill>
                  <a:srgbClr val="000000"/>
                </a:solidFill>
              </a:rPr>
              <a:t>Serial.write</a:t>
            </a:r>
            <a:r>
              <a:rPr lang="en-US" altLang="ja-JP" dirty="0">
                <a:solidFill>
                  <a:srgbClr val="000000"/>
                </a:solidFill>
              </a:rPr>
              <a:t>(</a:t>
            </a:r>
            <a:r>
              <a:rPr lang="en-US" altLang="ja-JP" dirty="0" err="1">
                <a:solidFill>
                  <a:srgbClr val="000000"/>
                </a:solidFill>
              </a:rPr>
              <a:t>inByte</a:t>
            </a:r>
            <a:r>
              <a:rPr lang="en-US" altLang="ja-JP" dirty="0">
                <a:solidFill>
                  <a:srgbClr val="000000"/>
                </a:solidFill>
              </a:rPr>
              <a:t>); </a:t>
            </a:r>
          </a:p>
          <a:p>
            <a:r>
              <a:rPr lang="en-US" altLang="ja-JP" dirty="0">
                <a:solidFill>
                  <a:srgbClr val="000000"/>
                </a:solidFill>
              </a:rPr>
              <a:t>       </a:t>
            </a:r>
            <a:r>
              <a:rPr lang="en-US" altLang="ja-JP" dirty="0" err="1">
                <a:solidFill>
                  <a:srgbClr val="000000"/>
                </a:solidFill>
              </a:rPr>
              <a:t>Serial.write</a:t>
            </a:r>
            <a:r>
              <a:rPr lang="en-US" altLang="ja-JP" dirty="0">
                <a:solidFill>
                  <a:srgbClr val="000000"/>
                </a:solidFill>
              </a:rPr>
              <a:t>(lf);</a:t>
            </a:r>
          </a:p>
          <a:p>
            <a:r>
              <a:rPr lang="en-US" altLang="ja-JP" dirty="0">
                <a:solidFill>
                  <a:srgbClr val="000000"/>
                </a:solidFill>
              </a:rPr>
              <a:t>       </a:t>
            </a:r>
            <a:r>
              <a:rPr lang="en-US" altLang="ja-JP" dirty="0" smtClean="0">
                <a:solidFill>
                  <a:srgbClr val="000000"/>
                </a:solidFill>
              </a:rPr>
              <a:t> </a:t>
            </a:r>
            <a:r>
              <a:rPr lang="en-US" altLang="ja-JP" dirty="0">
                <a:solidFill>
                  <a:srgbClr val="000000"/>
                </a:solidFill>
              </a:rPr>
              <a:t>}</a:t>
            </a:r>
          </a:p>
          <a:p>
            <a:r>
              <a:rPr lang="en-US" altLang="ja-JP" dirty="0">
                <a:solidFill>
                  <a:srgbClr val="000000"/>
                </a:solidFill>
              </a:rPr>
              <a:t>}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247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25798"/>
            <a:ext cx="8985250" cy="1653988"/>
          </a:xfrm>
        </p:spPr>
        <p:txBody>
          <a:bodyPr/>
          <a:lstStyle/>
          <a:p>
            <a:r>
              <a:rPr kumimoji="1" lang="en-US" altLang="ja-JP" dirty="0" smtClean="0"/>
              <a:t>Processing </a:t>
            </a:r>
            <a:r>
              <a:rPr kumimoji="1" lang="ja-JP" altLang="en-US" dirty="0" smtClean="0"/>
              <a:t>の通信テスト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27125" y="1225688"/>
            <a:ext cx="6381750" cy="5355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/>
              <a:t>import </a:t>
            </a:r>
            <a:r>
              <a:rPr lang="en-US" altLang="ja-JP" dirty="0" err="1"/>
              <a:t>processing.serial</a:t>
            </a:r>
            <a:r>
              <a:rPr lang="en-US" altLang="ja-JP" dirty="0"/>
              <a:t>.*;</a:t>
            </a:r>
          </a:p>
          <a:p>
            <a:r>
              <a:rPr lang="en-US" altLang="ja-JP" dirty="0" err="1"/>
              <a:t>int</a:t>
            </a:r>
            <a:r>
              <a:rPr lang="en-US" altLang="ja-JP" dirty="0"/>
              <a:t> lf = 10;    // ASCII</a:t>
            </a:r>
            <a:r>
              <a:rPr lang="ja-JP" altLang="en-US" dirty="0"/>
              <a:t>改行コード</a:t>
            </a:r>
          </a:p>
          <a:p>
            <a:r>
              <a:rPr lang="en-US" altLang="ja-JP" dirty="0"/>
              <a:t>String </a:t>
            </a:r>
            <a:r>
              <a:rPr lang="en-US" altLang="ja-JP" dirty="0" err="1"/>
              <a:t>myString</a:t>
            </a:r>
            <a:r>
              <a:rPr lang="en-US" altLang="ja-JP" dirty="0"/>
              <a:t> = null;</a:t>
            </a:r>
          </a:p>
          <a:p>
            <a:r>
              <a:rPr lang="en-US" altLang="ja-JP" dirty="0"/>
              <a:t>Serial </a:t>
            </a:r>
            <a:r>
              <a:rPr lang="en-US" altLang="ja-JP" dirty="0" err="1"/>
              <a:t>myPort</a:t>
            </a:r>
            <a:r>
              <a:rPr lang="en-US" altLang="ja-JP" dirty="0"/>
              <a:t>;  // The serial port </a:t>
            </a:r>
            <a:r>
              <a:rPr lang="ja-JP" altLang="en-US" dirty="0"/>
              <a:t>の名前を付けた</a:t>
            </a:r>
          </a:p>
          <a:p>
            <a:r>
              <a:rPr lang="en-US" altLang="ja-JP" dirty="0"/>
              <a:t>void setup() { </a:t>
            </a:r>
            <a:r>
              <a:rPr lang="en-US" altLang="ja-JP" dirty="0" err="1"/>
              <a:t>println</a:t>
            </a:r>
            <a:r>
              <a:rPr lang="en-US" altLang="ja-JP" dirty="0"/>
              <a:t>(</a:t>
            </a:r>
            <a:r>
              <a:rPr lang="en-US" altLang="ja-JP" dirty="0" err="1"/>
              <a:t>Serial.list</a:t>
            </a:r>
            <a:r>
              <a:rPr lang="en-US" altLang="ja-JP" dirty="0"/>
              <a:t>());</a:t>
            </a:r>
          </a:p>
          <a:p>
            <a:r>
              <a:rPr lang="en-US" altLang="ja-JP" dirty="0"/>
              <a:t>  </a:t>
            </a:r>
            <a:r>
              <a:rPr lang="en-US" altLang="ja-JP" dirty="0" err="1"/>
              <a:t>myPort</a:t>
            </a:r>
            <a:r>
              <a:rPr lang="en-US" altLang="ja-JP" dirty="0"/>
              <a:t> = new Serial(this, </a:t>
            </a:r>
            <a:r>
              <a:rPr lang="en-US" altLang="ja-JP" dirty="0" err="1"/>
              <a:t>Serial.list</a:t>
            </a:r>
            <a:r>
              <a:rPr lang="en-US" altLang="ja-JP" dirty="0"/>
              <a:t>()[0], 57600);</a:t>
            </a:r>
          </a:p>
          <a:p>
            <a:r>
              <a:rPr lang="en-US" altLang="ja-JP" dirty="0"/>
              <a:t>  </a:t>
            </a:r>
            <a:r>
              <a:rPr lang="en-US" altLang="ja-JP" dirty="0" err="1"/>
              <a:t>myPort.clear</a:t>
            </a:r>
            <a:r>
              <a:rPr lang="en-US" altLang="ja-JP" dirty="0"/>
              <a:t>();</a:t>
            </a:r>
          </a:p>
          <a:p>
            <a:r>
              <a:rPr lang="en-US" altLang="ja-JP" dirty="0"/>
              <a:t>  </a:t>
            </a:r>
            <a:r>
              <a:rPr lang="en-US" altLang="ja-JP" dirty="0" err="1"/>
              <a:t>myString</a:t>
            </a:r>
            <a:r>
              <a:rPr lang="en-US" altLang="ja-JP" dirty="0"/>
              <a:t> = </a:t>
            </a:r>
            <a:r>
              <a:rPr lang="en-US" altLang="ja-JP" dirty="0" err="1"/>
              <a:t>myPort.readStringUntil</a:t>
            </a:r>
            <a:r>
              <a:rPr lang="en-US" altLang="ja-JP" dirty="0"/>
              <a:t>(lf);</a:t>
            </a:r>
          </a:p>
          <a:p>
            <a:r>
              <a:rPr lang="en-US" altLang="ja-JP" dirty="0"/>
              <a:t>  </a:t>
            </a:r>
            <a:r>
              <a:rPr lang="en-US" altLang="ja-JP" dirty="0" err="1"/>
              <a:t>myString</a:t>
            </a:r>
            <a:r>
              <a:rPr lang="en-US" altLang="ja-JP" dirty="0"/>
              <a:t> = null;</a:t>
            </a:r>
          </a:p>
          <a:p>
            <a:r>
              <a:rPr lang="en-US" altLang="ja-JP" dirty="0"/>
              <a:t>}</a:t>
            </a:r>
          </a:p>
          <a:p>
            <a:r>
              <a:rPr lang="en-US" altLang="ja-JP" dirty="0"/>
              <a:t>void </a:t>
            </a:r>
            <a:r>
              <a:rPr lang="en-US" altLang="ja-JP" dirty="0" err="1"/>
              <a:t>serialEvent</a:t>
            </a:r>
            <a:r>
              <a:rPr lang="en-US" altLang="ja-JP" dirty="0"/>
              <a:t>(Serial </a:t>
            </a:r>
            <a:r>
              <a:rPr lang="en-US" altLang="ja-JP" dirty="0" err="1"/>
              <a:t>myPort</a:t>
            </a:r>
            <a:r>
              <a:rPr lang="en-US" altLang="ja-JP" dirty="0"/>
              <a:t>) {</a:t>
            </a:r>
          </a:p>
          <a:p>
            <a:r>
              <a:rPr lang="en-US" altLang="ja-JP" dirty="0"/>
              <a:t>  </a:t>
            </a:r>
            <a:r>
              <a:rPr lang="en-US" altLang="ja-JP" dirty="0" err="1"/>
              <a:t>myString</a:t>
            </a:r>
            <a:r>
              <a:rPr lang="en-US" altLang="ja-JP" dirty="0"/>
              <a:t> = </a:t>
            </a:r>
            <a:r>
              <a:rPr lang="en-US" altLang="ja-JP" dirty="0" err="1"/>
              <a:t>myPort.readStringUntil</a:t>
            </a:r>
            <a:r>
              <a:rPr lang="en-US" altLang="ja-JP" dirty="0"/>
              <a:t>(lf);</a:t>
            </a:r>
          </a:p>
          <a:p>
            <a:r>
              <a:rPr lang="en-US" altLang="ja-JP" dirty="0"/>
              <a:t>  if (</a:t>
            </a:r>
            <a:r>
              <a:rPr lang="en-US" altLang="ja-JP" dirty="0" err="1"/>
              <a:t>myString</a:t>
            </a:r>
            <a:r>
              <a:rPr lang="en-US" altLang="ja-JP" dirty="0"/>
              <a:t> != null) </a:t>
            </a:r>
            <a:r>
              <a:rPr lang="en-US" altLang="ja-JP" dirty="0" smtClean="0"/>
              <a:t>{print(</a:t>
            </a:r>
            <a:r>
              <a:rPr lang="en-US" altLang="ja-JP" dirty="0" err="1"/>
              <a:t>myString</a:t>
            </a:r>
            <a:r>
              <a:rPr lang="en-US" altLang="ja-JP" dirty="0"/>
              <a:t>); </a:t>
            </a:r>
            <a:r>
              <a:rPr lang="en-US" altLang="ja-JP" dirty="0" smtClean="0"/>
              <a:t> </a:t>
            </a:r>
            <a:r>
              <a:rPr lang="en-US" altLang="ja-JP" dirty="0"/>
              <a:t>}</a:t>
            </a:r>
          </a:p>
          <a:p>
            <a:r>
              <a:rPr lang="en-US" altLang="ja-JP" dirty="0"/>
              <a:t>}</a:t>
            </a:r>
          </a:p>
          <a:p>
            <a:r>
              <a:rPr lang="en-US" altLang="ja-JP" dirty="0"/>
              <a:t>void </a:t>
            </a:r>
            <a:r>
              <a:rPr lang="en-US" altLang="ja-JP" dirty="0" err="1"/>
              <a:t>keyPressed</a:t>
            </a:r>
            <a:r>
              <a:rPr lang="en-US" altLang="ja-JP" dirty="0"/>
              <a:t>() {</a:t>
            </a:r>
          </a:p>
          <a:p>
            <a:r>
              <a:rPr lang="en-US" altLang="ja-JP" dirty="0"/>
              <a:t>     char c=key;</a:t>
            </a:r>
          </a:p>
          <a:p>
            <a:r>
              <a:rPr lang="en-US" altLang="ja-JP" dirty="0"/>
              <a:t>     </a:t>
            </a:r>
            <a:r>
              <a:rPr lang="en-US" altLang="ja-JP" dirty="0" err="1"/>
              <a:t>myPort.write</a:t>
            </a:r>
            <a:r>
              <a:rPr lang="en-US" altLang="ja-JP" dirty="0"/>
              <a:t>(c);</a:t>
            </a:r>
          </a:p>
          <a:p>
            <a:r>
              <a:rPr lang="en-US" altLang="ja-JP" dirty="0"/>
              <a:t>     };</a:t>
            </a:r>
          </a:p>
          <a:p>
            <a:r>
              <a:rPr lang="en-US" altLang="ja-JP" dirty="0"/>
              <a:t>void draw() {  }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8511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連携作品例</a:t>
            </a:r>
            <a:r>
              <a:rPr kumimoji="1" lang="en-US" altLang="ja-JP" dirty="0" smtClean="0"/>
              <a:t>(Processing)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21776" y="1761565"/>
            <a:ext cx="3775026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altLang="ja-JP" dirty="0"/>
          </a:p>
          <a:p>
            <a:r>
              <a:rPr lang="en-US" altLang="ja-JP" dirty="0"/>
              <a:t>import </a:t>
            </a:r>
            <a:r>
              <a:rPr lang="en-US" altLang="ja-JP" dirty="0" err="1"/>
              <a:t>processing.serial</a:t>
            </a:r>
            <a:r>
              <a:rPr lang="en-US" altLang="ja-JP" dirty="0"/>
              <a:t>.*;</a:t>
            </a:r>
          </a:p>
          <a:p>
            <a:endParaRPr lang="en-US" altLang="ja-JP" dirty="0"/>
          </a:p>
          <a:p>
            <a:r>
              <a:rPr lang="en-US" altLang="ja-JP" dirty="0" err="1"/>
              <a:t>int</a:t>
            </a:r>
            <a:r>
              <a:rPr lang="en-US" altLang="ja-JP" dirty="0"/>
              <a:t> lf = 10;    // ASCII</a:t>
            </a:r>
            <a:r>
              <a:rPr lang="ja-JP" altLang="en-US" dirty="0"/>
              <a:t>改行コード</a:t>
            </a:r>
          </a:p>
          <a:p>
            <a:r>
              <a:rPr lang="en-US" altLang="ja-JP" dirty="0"/>
              <a:t>String </a:t>
            </a:r>
            <a:r>
              <a:rPr lang="en-US" altLang="ja-JP" dirty="0" err="1"/>
              <a:t>myString</a:t>
            </a:r>
            <a:r>
              <a:rPr lang="en-US" altLang="ja-JP" dirty="0"/>
              <a:t> = null;</a:t>
            </a:r>
          </a:p>
          <a:p>
            <a:r>
              <a:rPr lang="en-US" altLang="ja-JP" dirty="0"/>
              <a:t>Serial </a:t>
            </a:r>
            <a:r>
              <a:rPr lang="en-US" altLang="ja-JP" dirty="0" err="1"/>
              <a:t>myPort</a:t>
            </a:r>
            <a:r>
              <a:rPr lang="en-US" altLang="ja-JP" dirty="0"/>
              <a:t>;  // The serial port</a:t>
            </a:r>
          </a:p>
          <a:p>
            <a:r>
              <a:rPr lang="en-US" altLang="ja-JP" dirty="0" err="1"/>
              <a:t>int</a:t>
            </a:r>
            <a:r>
              <a:rPr lang="en-US" altLang="ja-JP" dirty="0"/>
              <a:t> </a:t>
            </a:r>
            <a:r>
              <a:rPr lang="en-US" altLang="ja-JP" dirty="0" err="1"/>
              <a:t>bgc</a:t>
            </a:r>
            <a:r>
              <a:rPr lang="en-US" altLang="ja-JP" dirty="0"/>
              <a:t>;</a:t>
            </a:r>
          </a:p>
          <a:p>
            <a:r>
              <a:rPr lang="en-US" altLang="ja-JP" dirty="0" err="1"/>
              <a:t>int</a:t>
            </a:r>
            <a:r>
              <a:rPr lang="en-US" altLang="ja-JP" dirty="0"/>
              <a:t> red=255;</a:t>
            </a:r>
          </a:p>
          <a:p>
            <a:r>
              <a:rPr lang="en-US" altLang="ja-JP" dirty="0" err="1"/>
              <a:t>int</a:t>
            </a:r>
            <a:r>
              <a:rPr lang="en-US" altLang="ja-JP" dirty="0"/>
              <a:t> green=255;</a:t>
            </a:r>
          </a:p>
          <a:p>
            <a:r>
              <a:rPr lang="en-US" altLang="ja-JP" dirty="0" err="1"/>
              <a:t>int</a:t>
            </a:r>
            <a:r>
              <a:rPr lang="en-US" altLang="ja-JP" dirty="0"/>
              <a:t> blue=255;</a:t>
            </a:r>
          </a:p>
          <a:p>
            <a:r>
              <a:rPr lang="en-US" altLang="ja-JP" dirty="0" err="1"/>
              <a:t>int</a:t>
            </a:r>
            <a:r>
              <a:rPr lang="en-US" altLang="ja-JP" dirty="0"/>
              <a:t> [] q;//</a:t>
            </a:r>
            <a:r>
              <a:rPr lang="ja-JP" altLang="en-US" dirty="0" smtClean="0"/>
              <a:t>複数個の整数値の記憶場所</a:t>
            </a:r>
            <a:endParaRPr lang="ja-JP" altLang="en-US" dirty="0"/>
          </a:p>
          <a:p>
            <a:r>
              <a:rPr lang="en-US" altLang="ja-JP" dirty="0" err="1"/>
              <a:t>int</a:t>
            </a:r>
            <a:r>
              <a:rPr lang="en-US" altLang="ja-JP" dirty="0"/>
              <a:t> </a:t>
            </a:r>
            <a:r>
              <a:rPr lang="en-US" altLang="ja-JP" dirty="0" err="1"/>
              <a:t>paku</a:t>
            </a:r>
            <a:r>
              <a:rPr lang="en-US" altLang="ja-JP" dirty="0"/>
              <a:t>=0;//</a:t>
            </a:r>
            <a:r>
              <a:rPr lang="ja-JP" altLang="en-US" dirty="0"/>
              <a:t>口の開き</a:t>
            </a:r>
          </a:p>
          <a:p>
            <a:r>
              <a:rPr lang="en-US" altLang="ja-JP" dirty="0" err="1"/>
              <a:t>int</a:t>
            </a:r>
            <a:r>
              <a:rPr lang="en-US" altLang="ja-JP" dirty="0"/>
              <a:t> </a:t>
            </a:r>
            <a:r>
              <a:rPr lang="en-US" altLang="ja-JP" dirty="0" err="1"/>
              <a:t>esaY</a:t>
            </a:r>
            <a:r>
              <a:rPr lang="en-US" altLang="ja-JP" dirty="0"/>
              <a:t>=0;</a:t>
            </a:r>
          </a:p>
          <a:p>
            <a:r>
              <a:rPr lang="en-US" altLang="ja-JP" dirty="0" err="1"/>
              <a:t>int</a:t>
            </a:r>
            <a:r>
              <a:rPr lang="en-US" altLang="ja-JP" dirty="0"/>
              <a:t> </a:t>
            </a:r>
            <a:r>
              <a:rPr lang="en-US" altLang="ja-JP" dirty="0" err="1"/>
              <a:t>esaX</a:t>
            </a:r>
            <a:r>
              <a:rPr lang="en-US" altLang="ja-JP" dirty="0"/>
              <a:t>=40;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408365" y="2128910"/>
            <a:ext cx="4572000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altLang="ja-JP" dirty="0"/>
              <a:t>void setup() </a:t>
            </a:r>
            <a:r>
              <a:rPr lang="en-US" altLang="ja-JP" dirty="0" smtClean="0"/>
              <a:t>{</a:t>
            </a:r>
            <a:endParaRPr lang="en-US" altLang="ja-JP" dirty="0"/>
          </a:p>
          <a:p>
            <a:r>
              <a:rPr lang="en-US" altLang="ja-JP" dirty="0"/>
              <a:t>  </a:t>
            </a:r>
            <a:r>
              <a:rPr lang="en-US" altLang="ja-JP" dirty="0" err="1"/>
              <a:t>println</a:t>
            </a:r>
            <a:r>
              <a:rPr lang="en-US" altLang="ja-JP" dirty="0"/>
              <a:t>(</a:t>
            </a:r>
            <a:r>
              <a:rPr lang="en-US" altLang="ja-JP" dirty="0" err="1"/>
              <a:t>Serial.list</a:t>
            </a:r>
            <a:r>
              <a:rPr lang="en-US" altLang="ja-JP" dirty="0"/>
              <a:t>())</a:t>
            </a:r>
            <a:r>
              <a:rPr lang="en-US" altLang="ja-JP" dirty="0" smtClean="0"/>
              <a:t>;</a:t>
            </a:r>
            <a:endParaRPr lang="en-US" altLang="ja-JP" dirty="0"/>
          </a:p>
          <a:p>
            <a:r>
              <a:rPr lang="en-US" altLang="ja-JP" dirty="0"/>
              <a:t>  </a:t>
            </a:r>
            <a:r>
              <a:rPr lang="en-US" altLang="ja-JP" dirty="0" err="1"/>
              <a:t>myPort</a:t>
            </a:r>
            <a:r>
              <a:rPr lang="en-US" altLang="ja-JP" dirty="0"/>
              <a:t> = new Serial(this, </a:t>
            </a:r>
            <a:r>
              <a:rPr lang="en-US" altLang="ja-JP" dirty="0" err="1"/>
              <a:t>Serial.list</a:t>
            </a:r>
            <a:r>
              <a:rPr lang="en-US" altLang="ja-JP" dirty="0"/>
              <a:t>()[0], 57600);</a:t>
            </a:r>
          </a:p>
          <a:p>
            <a:r>
              <a:rPr lang="en-US" altLang="ja-JP" dirty="0"/>
              <a:t>  </a:t>
            </a:r>
            <a:r>
              <a:rPr lang="en-US" altLang="ja-JP" dirty="0" err="1"/>
              <a:t>myPort.clear</a:t>
            </a:r>
            <a:r>
              <a:rPr lang="en-US" altLang="ja-JP" dirty="0"/>
              <a:t>()</a:t>
            </a:r>
            <a:r>
              <a:rPr lang="en-US" altLang="ja-JP" dirty="0" smtClean="0"/>
              <a:t>;</a:t>
            </a:r>
            <a:endParaRPr lang="en-US" altLang="ja-JP" dirty="0"/>
          </a:p>
          <a:p>
            <a:r>
              <a:rPr lang="en-US" altLang="ja-JP" dirty="0"/>
              <a:t>  </a:t>
            </a:r>
            <a:r>
              <a:rPr lang="en-US" altLang="ja-JP" dirty="0" err="1"/>
              <a:t>myString</a:t>
            </a:r>
            <a:r>
              <a:rPr lang="en-US" altLang="ja-JP" dirty="0"/>
              <a:t> = </a:t>
            </a:r>
            <a:r>
              <a:rPr lang="en-US" altLang="ja-JP" dirty="0" err="1"/>
              <a:t>myPort.readStringUntil</a:t>
            </a:r>
            <a:r>
              <a:rPr lang="en-US" altLang="ja-JP" dirty="0"/>
              <a:t>(lf);</a:t>
            </a:r>
          </a:p>
          <a:p>
            <a:r>
              <a:rPr lang="en-US" altLang="ja-JP" dirty="0"/>
              <a:t>  </a:t>
            </a:r>
            <a:r>
              <a:rPr lang="en-US" altLang="ja-JP" dirty="0" err="1"/>
              <a:t>myString</a:t>
            </a:r>
            <a:r>
              <a:rPr lang="en-US" altLang="ja-JP" dirty="0"/>
              <a:t> = null;</a:t>
            </a:r>
          </a:p>
          <a:p>
            <a:r>
              <a:rPr lang="en-US" altLang="ja-JP" dirty="0"/>
              <a:t>  size(300, 300);</a:t>
            </a:r>
          </a:p>
          <a:p>
            <a:r>
              <a:rPr lang="en-US" altLang="ja-JP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7286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63635" y="396172"/>
            <a:ext cx="4028905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dirty="0"/>
              <a:t>void </a:t>
            </a:r>
            <a:r>
              <a:rPr lang="en-US" altLang="ja-JP" dirty="0" err="1"/>
              <a:t>serialEvent</a:t>
            </a:r>
            <a:r>
              <a:rPr lang="en-US" altLang="ja-JP" dirty="0"/>
              <a:t>(Serial </a:t>
            </a:r>
            <a:r>
              <a:rPr lang="en-US" altLang="ja-JP" dirty="0" err="1"/>
              <a:t>myPort</a:t>
            </a:r>
            <a:r>
              <a:rPr lang="en-US" altLang="ja-JP" dirty="0"/>
              <a:t>) {</a:t>
            </a:r>
          </a:p>
          <a:p>
            <a:r>
              <a:rPr lang="en-US" altLang="ja-JP" dirty="0"/>
              <a:t>  </a:t>
            </a:r>
            <a:r>
              <a:rPr lang="en-US" altLang="ja-JP" dirty="0" err="1"/>
              <a:t>myString</a:t>
            </a:r>
            <a:r>
              <a:rPr lang="en-US" altLang="ja-JP" dirty="0"/>
              <a:t> = </a:t>
            </a:r>
            <a:r>
              <a:rPr lang="en-US" altLang="ja-JP" dirty="0" err="1"/>
              <a:t>myPort.readStringUntil</a:t>
            </a:r>
            <a:r>
              <a:rPr lang="en-US" altLang="ja-JP" dirty="0"/>
              <a:t>(lf);</a:t>
            </a:r>
          </a:p>
          <a:p>
            <a:r>
              <a:rPr lang="en-US" altLang="ja-JP" dirty="0"/>
              <a:t>  if (</a:t>
            </a:r>
            <a:r>
              <a:rPr lang="en-US" altLang="ja-JP" dirty="0" err="1"/>
              <a:t>myString</a:t>
            </a:r>
            <a:r>
              <a:rPr lang="en-US" altLang="ja-JP" dirty="0"/>
              <a:t> != null) {</a:t>
            </a:r>
          </a:p>
          <a:p>
            <a:r>
              <a:rPr lang="en-US" altLang="ja-JP" dirty="0"/>
              <a:t>    print(</a:t>
            </a:r>
            <a:r>
              <a:rPr lang="en-US" altLang="ja-JP" dirty="0" err="1"/>
              <a:t>myString</a:t>
            </a:r>
            <a:r>
              <a:rPr lang="en-US" altLang="ja-JP" dirty="0"/>
              <a:t>);</a:t>
            </a:r>
          </a:p>
          <a:p>
            <a:r>
              <a:rPr lang="en-US" altLang="ja-JP" dirty="0"/>
              <a:t>    q=</a:t>
            </a:r>
            <a:r>
              <a:rPr lang="en-US" altLang="ja-JP" dirty="0" err="1"/>
              <a:t>int</a:t>
            </a:r>
            <a:r>
              <a:rPr lang="en-US" altLang="ja-JP" dirty="0"/>
              <a:t>(</a:t>
            </a:r>
            <a:r>
              <a:rPr lang="en-US" altLang="ja-JP" dirty="0" err="1"/>
              <a:t>splitTokens</a:t>
            </a:r>
            <a:r>
              <a:rPr lang="en-US" altLang="ja-JP" dirty="0"/>
              <a:t>(</a:t>
            </a:r>
            <a:r>
              <a:rPr lang="en-US" altLang="ja-JP" dirty="0" err="1"/>
              <a:t>myString</a:t>
            </a:r>
            <a:r>
              <a:rPr lang="en-US" altLang="ja-JP" dirty="0"/>
              <a:t>));</a:t>
            </a:r>
          </a:p>
          <a:p>
            <a:r>
              <a:rPr lang="en-US" altLang="ja-JP" dirty="0"/>
              <a:t>    </a:t>
            </a:r>
            <a:r>
              <a:rPr lang="en-US" altLang="ja-JP" dirty="0" err="1"/>
              <a:t>bgc</a:t>
            </a:r>
            <a:r>
              <a:rPr lang="en-US" altLang="ja-JP" dirty="0"/>
              <a:t>=</a:t>
            </a:r>
            <a:r>
              <a:rPr lang="en-US" altLang="ja-JP" dirty="0" err="1"/>
              <a:t>int</a:t>
            </a:r>
            <a:r>
              <a:rPr lang="en-US" altLang="ja-JP" dirty="0"/>
              <a:t>(map(q[0], 100, 800, 0, 255));</a:t>
            </a:r>
          </a:p>
          <a:p>
            <a:r>
              <a:rPr lang="en-US" altLang="ja-JP" dirty="0"/>
              <a:t>  }</a:t>
            </a:r>
          </a:p>
          <a:p>
            <a:r>
              <a:rPr lang="en-US" altLang="ja-JP" dirty="0"/>
              <a:t>}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0987" y="3145913"/>
            <a:ext cx="4161553" cy="2862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dirty="0"/>
              <a:t>void </a:t>
            </a:r>
            <a:r>
              <a:rPr lang="en-US" altLang="ja-JP" dirty="0" err="1"/>
              <a:t>keyPressed</a:t>
            </a:r>
            <a:r>
              <a:rPr lang="en-US" altLang="ja-JP" dirty="0"/>
              <a:t>() {</a:t>
            </a:r>
          </a:p>
          <a:p>
            <a:r>
              <a:rPr lang="en-US" altLang="ja-JP" dirty="0"/>
              <a:t>     char c=key;</a:t>
            </a:r>
          </a:p>
          <a:p>
            <a:r>
              <a:rPr lang="en-US" altLang="ja-JP" dirty="0"/>
              <a:t>     if (c=='b'){</a:t>
            </a:r>
          </a:p>
          <a:p>
            <a:r>
              <a:rPr lang="en-US" altLang="ja-JP" dirty="0"/>
              <a:t>       </a:t>
            </a:r>
            <a:r>
              <a:rPr lang="en-US" altLang="ja-JP" dirty="0" err="1"/>
              <a:t>myPort.write</a:t>
            </a:r>
            <a:r>
              <a:rPr lang="en-US" altLang="ja-JP" dirty="0"/>
              <a:t>('H');</a:t>
            </a:r>
            <a:r>
              <a:rPr lang="en-US" altLang="ja-JP" dirty="0" err="1"/>
              <a:t>println</a:t>
            </a:r>
            <a:r>
              <a:rPr lang="en-US" altLang="ja-JP" dirty="0"/>
              <a:t>('H')</a:t>
            </a:r>
            <a:r>
              <a:rPr lang="en-US" altLang="ja-JP" dirty="0" smtClean="0"/>
              <a:t>;</a:t>
            </a:r>
          </a:p>
          <a:p>
            <a:r>
              <a:rPr lang="ja-JP" altLang="ja-JP" dirty="0"/>
              <a:t>　</a:t>
            </a:r>
            <a:r>
              <a:rPr lang="ja-JP" altLang="en-US" dirty="0" smtClean="0"/>
              <a:t>　</a:t>
            </a:r>
            <a:r>
              <a:rPr lang="en-US" altLang="ja-JP" dirty="0" err="1" smtClean="0"/>
              <a:t>paku</a:t>
            </a:r>
            <a:r>
              <a:rPr lang="en-US" altLang="ja-JP" dirty="0"/>
              <a:t>=paku+5;</a:t>
            </a:r>
          </a:p>
          <a:p>
            <a:r>
              <a:rPr lang="en-US" altLang="ja-JP" dirty="0"/>
              <a:t>     }else{</a:t>
            </a:r>
          </a:p>
          <a:p>
            <a:r>
              <a:rPr lang="en-US" altLang="ja-JP" dirty="0"/>
              <a:t>       </a:t>
            </a:r>
            <a:r>
              <a:rPr lang="en-US" altLang="ja-JP" dirty="0" err="1"/>
              <a:t>myPort.write</a:t>
            </a:r>
            <a:r>
              <a:rPr lang="en-US" altLang="ja-JP" dirty="0"/>
              <a:t>('L');</a:t>
            </a:r>
            <a:r>
              <a:rPr lang="en-US" altLang="ja-JP" dirty="0" err="1"/>
              <a:t>println</a:t>
            </a:r>
            <a:r>
              <a:rPr lang="en-US" altLang="ja-JP" dirty="0"/>
              <a:t>('L');</a:t>
            </a:r>
            <a:r>
              <a:rPr lang="en-US" altLang="ja-JP" dirty="0" err="1"/>
              <a:t>paku</a:t>
            </a:r>
            <a:r>
              <a:rPr lang="en-US" altLang="ja-JP" dirty="0"/>
              <a:t>=0;</a:t>
            </a:r>
          </a:p>
          <a:p>
            <a:r>
              <a:rPr lang="en-US" altLang="ja-JP" dirty="0"/>
              <a:t>     };</a:t>
            </a:r>
          </a:p>
          <a:p>
            <a:r>
              <a:rPr lang="en-US" altLang="ja-JP" dirty="0"/>
              <a:t>     if (c=='s'){</a:t>
            </a:r>
            <a:r>
              <a:rPr lang="en-US" altLang="ja-JP" dirty="0" err="1"/>
              <a:t>myPort.write</a:t>
            </a:r>
            <a:r>
              <a:rPr lang="en-US" altLang="ja-JP" dirty="0"/>
              <a:t>('S');}</a:t>
            </a:r>
          </a:p>
          <a:p>
            <a:r>
              <a:rPr lang="en-US" altLang="ja-JP" dirty="0"/>
              <a:t>}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4495890" y="425567"/>
            <a:ext cx="4334974" cy="6463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dirty="0"/>
              <a:t>void draw() {</a:t>
            </a:r>
          </a:p>
          <a:p>
            <a:r>
              <a:rPr lang="en-US" altLang="ja-JP" dirty="0"/>
              <a:t>  background( </a:t>
            </a:r>
            <a:r>
              <a:rPr lang="en-US" altLang="ja-JP" dirty="0" err="1"/>
              <a:t>bgc</a:t>
            </a:r>
            <a:r>
              <a:rPr lang="en-US" altLang="ja-JP" dirty="0"/>
              <a:t>);</a:t>
            </a:r>
          </a:p>
          <a:p>
            <a:r>
              <a:rPr lang="en-US" altLang="ja-JP" dirty="0"/>
              <a:t>  </a:t>
            </a:r>
            <a:r>
              <a:rPr lang="en-US" altLang="ja-JP" dirty="0" err="1"/>
              <a:t>noStroke</a:t>
            </a:r>
            <a:r>
              <a:rPr lang="en-US" altLang="ja-JP" dirty="0"/>
              <a:t>();</a:t>
            </a:r>
          </a:p>
          <a:p>
            <a:r>
              <a:rPr lang="en-US" altLang="ja-JP" dirty="0"/>
              <a:t>  fill(red, green, 0)</a:t>
            </a:r>
            <a:r>
              <a:rPr lang="en-US" altLang="ja-JP" dirty="0" smtClean="0"/>
              <a:t>; </a:t>
            </a:r>
            <a:r>
              <a:rPr lang="en-US" altLang="ja-JP" dirty="0" err="1"/>
              <a:t>rect</a:t>
            </a:r>
            <a:r>
              <a:rPr lang="en-US" altLang="ja-JP" dirty="0"/>
              <a:t>(100, 100, 120, 120);</a:t>
            </a:r>
          </a:p>
          <a:p>
            <a:r>
              <a:rPr lang="en-US" altLang="ja-JP" dirty="0"/>
              <a:t>  fill(0)</a:t>
            </a:r>
            <a:r>
              <a:rPr lang="en-US" altLang="ja-JP" dirty="0" smtClean="0"/>
              <a:t>; </a:t>
            </a:r>
            <a:r>
              <a:rPr lang="en-US" altLang="ja-JP" dirty="0"/>
              <a:t>ellipse(160,160,50,50);</a:t>
            </a:r>
          </a:p>
          <a:p>
            <a:r>
              <a:rPr lang="en-US" altLang="ja-JP" dirty="0"/>
              <a:t>  fill(red, 0, blue);</a:t>
            </a:r>
          </a:p>
          <a:p>
            <a:r>
              <a:rPr lang="en-US" altLang="ja-JP" dirty="0"/>
              <a:t>  </a:t>
            </a:r>
            <a:r>
              <a:rPr lang="en-US" altLang="ja-JP" dirty="0" err="1"/>
              <a:t>beginShape</a:t>
            </a:r>
            <a:r>
              <a:rPr lang="en-US" altLang="ja-JP" dirty="0"/>
              <a:t>();</a:t>
            </a:r>
          </a:p>
          <a:p>
            <a:r>
              <a:rPr lang="en-US" altLang="ja-JP" dirty="0"/>
              <a:t>    vertex(100, 130);</a:t>
            </a:r>
          </a:p>
          <a:p>
            <a:r>
              <a:rPr lang="en-US" altLang="ja-JP" dirty="0"/>
              <a:t>    vertex(50, 160-paku);</a:t>
            </a:r>
          </a:p>
          <a:p>
            <a:r>
              <a:rPr lang="en-US" altLang="ja-JP" dirty="0"/>
              <a:t>    vertex(100, 160);</a:t>
            </a:r>
          </a:p>
          <a:p>
            <a:r>
              <a:rPr lang="en-US" altLang="ja-JP" dirty="0"/>
              <a:t>    vertex(50, 160+paku);</a:t>
            </a:r>
          </a:p>
          <a:p>
            <a:r>
              <a:rPr lang="en-US" altLang="ja-JP" dirty="0"/>
              <a:t>    vertex(100,190);</a:t>
            </a:r>
          </a:p>
          <a:p>
            <a:r>
              <a:rPr lang="en-US" altLang="ja-JP" dirty="0"/>
              <a:t>  </a:t>
            </a:r>
            <a:r>
              <a:rPr lang="en-US" altLang="ja-JP" dirty="0" err="1"/>
              <a:t>endShape</a:t>
            </a:r>
            <a:r>
              <a:rPr lang="en-US" altLang="ja-JP" dirty="0"/>
              <a:t>(CLOSE); </a:t>
            </a:r>
          </a:p>
          <a:p>
            <a:r>
              <a:rPr lang="en-US" altLang="ja-JP" dirty="0"/>
              <a:t>  fill(50,200,50);</a:t>
            </a:r>
          </a:p>
          <a:p>
            <a:r>
              <a:rPr lang="en-US" altLang="ja-JP" dirty="0"/>
              <a:t> ellipse(esaX,esaY,20,20); </a:t>
            </a:r>
          </a:p>
          <a:p>
            <a:r>
              <a:rPr lang="en-US" altLang="ja-JP" dirty="0"/>
              <a:t> if (q[2]==1)</a:t>
            </a:r>
            <a:r>
              <a:rPr lang="en-US" altLang="ja-JP" dirty="0" smtClean="0"/>
              <a:t>{ </a:t>
            </a:r>
            <a:r>
              <a:rPr lang="en-US" altLang="ja-JP" dirty="0" err="1"/>
              <a:t>esaY</a:t>
            </a:r>
            <a:r>
              <a:rPr lang="en-US" altLang="ja-JP" dirty="0"/>
              <a:t>=esaY+1;</a:t>
            </a:r>
          </a:p>
          <a:p>
            <a:r>
              <a:rPr lang="en-US" altLang="ja-JP" dirty="0"/>
              <a:t> </a:t>
            </a:r>
            <a:r>
              <a:rPr lang="en-US" altLang="ja-JP" dirty="0" err="1"/>
              <a:t>esaX</a:t>
            </a:r>
            <a:r>
              <a:rPr lang="en-US" altLang="ja-JP" dirty="0"/>
              <a:t>=</a:t>
            </a:r>
            <a:r>
              <a:rPr lang="en-US" altLang="ja-JP" dirty="0" err="1"/>
              <a:t>esaX+int</a:t>
            </a:r>
            <a:r>
              <a:rPr lang="en-US" altLang="ja-JP" dirty="0"/>
              <a:t>(random(-3,3));</a:t>
            </a:r>
          </a:p>
          <a:p>
            <a:r>
              <a:rPr lang="en-US" altLang="ja-JP" dirty="0"/>
              <a:t> if( </a:t>
            </a:r>
            <a:r>
              <a:rPr lang="en-US" altLang="ja-JP" dirty="0" err="1"/>
              <a:t>esaY</a:t>
            </a:r>
            <a:r>
              <a:rPr lang="en-US" altLang="ja-JP" dirty="0"/>
              <a:t>&gt;300){</a:t>
            </a:r>
            <a:r>
              <a:rPr lang="en-US" altLang="ja-JP" dirty="0" err="1"/>
              <a:t>esaY</a:t>
            </a:r>
            <a:r>
              <a:rPr lang="en-US" altLang="ja-JP" dirty="0"/>
              <a:t>=0;esaX=40;};</a:t>
            </a:r>
          </a:p>
          <a:p>
            <a:r>
              <a:rPr lang="en-US" altLang="ja-JP" dirty="0"/>
              <a:t> if ((</a:t>
            </a:r>
            <a:r>
              <a:rPr lang="en-US" altLang="ja-JP" dirty="0" err="1"/>
              <a:t>esaY</a:t>
            </a:r>
            <a:r>
              <a:rPr lang="en-US" altLang="ja-JP" dirty="0"/>
              <a:t>&gt;=160-10)&amp;&amp;(</a:t>
            </a:r>
            <a:r>
              <a:rPr lang="en-US" altLang="ja-JP" dirty="0" err="1"/>
              <a:t>esaY</a:t>
            </a:r>
            <a:r>
              <a:rPr lang="en-US" altLang="ja-JP" dirty="0"/>
              <a:t>&lt;=160+10)&amp;</a:t>
            </a:r>
            <a:r>
              <a:rPr lang="en-US" altLang="ja-JP" dirty="0" smtClean="0"/>
              <a:t>&amp;</a:t>
            </a:r>
          </a:p>
          <a:p>
            <a:r>
              <a:rPr lang="en-US" altLang="ja-JP" dirty="0" smtClean="0"/>
              <a:t>(</a:t>
            </a:r>
            <a:r>
              <a:rPr lang="en-US" altLang="ja-JP" dirty="0" err="1"/>
              <a:t>esaX</a:t>
            </a:r>
            <a:r>
              <a:rPr lang="en-US" altLang="ja-JP" dirty="0"/>
              <a:t>&gt;50)){</a:t>
            </a:r>
            <a:r>
              <a:rPr lang="en-US" altLang="ja-JP" dirty="0" err="1"/>
              <a:t>paku</a:t>
            </a:r>
            <a:r>
              <a:rPr lang="en-US" altLang="ja-JP" dirty="0"/>
              <a:t>=20;myPort.write('S');}</a:t>
            </a:r>
          </a:p>
          <a:p>
            <a:r>
              <a:rPr lang="en-US" altLang="ja-JP" dirty="0"/>
              <a:t>     else{</a:t>
            </a:r>
            <a:r>
              <a:rPr lang="en-US" altLang="ja-JP" dirty="0" err="1"/>
              <a:t>paku</a:t>
            </a:r>
            <a:r>
              <a:rPr lang="en-US" altLang="ja-JP" dirty="0"/>
              <a:t>=0;};</a:t>
            </a:r>
          </a:p>
          <a:p>
            <a:r>
              <a:rPr lang="en-US" altLang="ja-JP" dirty="0"/>
              <a:t>  };</a:t>
            </a:r>
          </a:p>
          <a:p>
            <a:r>
              <a:rPr lang="en-US" altLang="ja-JP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90115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連携作品例（</a:t>
            </a:r>
            <a:r>
              <a:rPr kumimoji="1" lang="en-US" altLang="ja-JP" dirty="0" err="1" smtClean="0"/>
              <a:t>Aruduino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779462" y="2411354"/>
            <a:ext cx="232405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dirty="0" err="1"/>
              <a:t>int</a:t>
            </a:r>
            <a:r>
              <a:rPr lang="en-US" altLang="ja-JP" dirty="0"/>
              <a:t> </a:t>
            </a:r>
            <a:r>
              <a:rPr lang="en-US" altLang="ja-JP" dirty="0" err="1"/>
              <a:t>ledPin</a:t>
            </a:r>
            <a:r>
              <a:rPr lang="en-US" altLang="ja-JP" dirty="0"/>
              <a:t>=3;</a:t>
            </a:r>
          </a:p>
          <a:p>
            <a:r>
              <a:rPr lang="en-US" altLang="ja-JP" dirty="0"/>
              <a:t>  </a:t>
            </a:r>
            <a:r>
              <a:rPr lang="en-US" altLang="ja-JP" dirty="0" err="1"/>
              <a:t>int</a:t>
            </a:r>
            <a:r>
              <a:rPr lang="en-US" altLang="ja-JP" dirty="0"/>
              <a:t> </a:t>
            </a:r>
            <a:r>
              <a:rPr lang="en-US" altLang="ja-JP" dirty="0" err="1"/>
              <a:t>switchPin</a:t>
            </a:r>
            <a:r>
              <a:rPr lang="en-US" altLang="ja-JP" dirty="0"/>
              <a:t>=4;</a:t>
            </a:r>
          </a:p>
          <a:p>
            <a:r>
              <a:rPr lang="en-US" altLang="ja-JP" dirty="0"/>
              <a:t>  </a:t>
            </a:r>
            <a:r>
              <a:rPr lang="en-US" altLang="ja-JP" dirty="0" err="1"/>
              <a:t>int</a:t>
            </a:r>
            <a:r>
              <a:rPr lang="en-US" altLang="ja-JP" dirty="0"/>
              <a:t> </a:t>
            </a:r>
            <a:r>
              <a:rPr lang="en-US" altLang="ja-JP" dirty="0" err="1"/>
              <a:t>speakerPin</a:t>
            </a:r>
            <a:r>
              <a:rPr lang="en-US" altLang="ja-JP" dirty="0"/>
              <a:t>=8;</a:t>
            </a:r>
          </a:p>
          <a:p>
            <a:r>
              <a:rPr lang="en-US" altLang="ja-JP" dirty="0"/>
              <a:t>  char </a:t>
            </a:r>
            <a:r>
              <a:rPr lang="en-US" altLang="ja-JP" dirty="0" err="1"/>
              <a:t>val</a:t>
            </a:r>
            <a:r>
              <a:rPr lang="en-US" altLang="ja-JP" dirty="0"/>
              <a:t>=' ';</a:t>
            </a:r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779462" y="4065869"/>
            <a:ext cx="3385237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dirty="0"/>
              <a:t> void setup(){</a:t>
            </a:r>
          </a:p>
          <a:p>
            <a:r>
              <a:rPr lang="en-US" altLang="ja-JP" dirty="0"/>
              <a:t>  </a:t>
            </a:r>
            <a:r>
              <a:rPr lang="en-US" altLang="ja-JP" dirty="0" err="1"/>
              <a:t>Serial.begin</a:t>
            </a:r>
            <a:r>
              <a:rPr lang="en-US" altLang="ja-JP" dirty="0"/>
              <a:t>(57600);</a:t>
            </a:r>
          </a:p>
          <a:p>
            <a:r>
              <a:rPr lang="en-US" altLang="ja-JP" dirty="0"/>
              <a:t>  </a:t>
            </a:r>
            <a:r>
              <a:rPr lang="en-US" altLang="ja-JP" dirty="0" err="1"/>
              <a:t>pinMode</a:t>
            </a:r>
            <a:r>
              <a:rPr lang="en-US" altLang="ja-JP" dirty="0"/>
              <a:t>(</a:t>
            </a:r>
            <a:r>
              <a:rPr lang="en-US" altLang="ja-JP" dirty="0" err="1"/>
              <a:t>ledPin,OUTPUT</a:t>
            </a:r>
            <a:r>
              <a:rPr lang="en-US" altLang="ja-JP" dirty="0"/>
              <a:t>);</a:t>
            </a:r>
          </a:p>
          <a:p>
            <a:r>
              <a:rPr lang="en-US" altLang="ja-JP" dirty="0"/>
              <a:t>  </a:t>
            </a:r>
            <a:r>
              <a:rPr lang="en-US" altLang="ja-JP" dirty="0" err="1"/>
              <a:t>pinMode</a:t>
            </a:r>
            <a:r>
              <a:rPr lang="en-US" altLang="ja-JP" dirty="0"/>
              <a:t>(</a:t>
            </a:r>
            <a:r>
              <a:rPr lang="en-US" altLang="ja-JP" dirty="0" err="1"/>
              <a:t>switchPin,INPUT</a:t>
            </a:r>
            <a:r>
              <a:rPr lang="en-US" altLang="ja-JP" dirty="0"/>
              <a:t>);</a:t>
            </a:r>
          </a:p>
          <a:p>
            <a:r>
              <a:rPr lang="en-US" altLang="ja-JP" dirty="0"/>
              <a:t>  </a:t>
            </a:r>
            <a:r>
              <a:rPr lang="en-US" altLang="ja-JP" dirty="0" err="1"/>
              <a:t>digitalWrite</a:t>
            </a:r>
            <a:r>
              <a:rPr lang="en-US" altLang="ja-JP" dirty="0"/>
              <a:t>(</a:t>
            </a:r>
            <a:r>
              <a:rPr lang="en-US" altLang="ja-JP" dirty="0" err="1"/>
              <a:t>switchPin,HIGH</a:t>
            </a:r>
            <a:r>
              <a:rPr lang="en-US" altLang="ja-JP" dirty="0"/>
              <a:t>);</a:t>
            </a:r>
          </a:p>
          <a:p>
            <a:r>
              <a:rPr lang="en-US" altLang="ja-JP" dirty="0"/>
              <a:t>  </a:t>
            </a:r>
            <a:r>
              <a:rPr lang="en-US" altLang="ja-JP" dirty="0" err="1"/>
              <a:t>pinMode</a:t>
            </a:r>
            <a:r>
              <a:rPr lang="en-US" altLang="ja-JP" dirty="0"/>
              <a:t>(</a:t>
            </a:r>
            <a:r>
              <a:rPr lang="en-US" altLang="ja-JP" dirty="0" err="1"/>
              <a:t>speakerPin,OUTPUT</a:t>
            </a:r>
            <a:r>
              <a:rPr lang="en-US" altLang="ja-JP" dirty="0"/>
              <a:t>);</a:t>
            </a:r>
          </a:p>
          <a:p>
            <a:r>
              <a:rPr lang="en-US" altLang="ja-JP" dirty="0"/>
              <a:t>}</a:t>
            </a:r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4338779" y="2043255"/>
            <a:ext cx="4572000" cy="45243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altLang="ja-JP" dirty="0"/>
              <a:t> void loop(){</a:t>
            </a:r>
            <a:r>
              <a:rPr lang="en-US" altLang="ja-JP" dirty="0" err="1"/>
              <a:t>Serial.println</a:t>
            </a:r>
            <a:r>
              <a:rPr lang="en-US" altLang="ja-JP" dirty="0"/>
              <a:t>(String(</a:t>
            </a:r>
            <a:r>
              <a:rPr lang="en-US" altLang="ja-JP" dirty="0" err="1"/>
              <a:t>analogRead</a:t>
            </a:r>
            <a:r>
              <a:rPr lang="en-US" altLang="ja-JP" dirty="0"/>
              <a:t>(1))</a:t>
            </a:r>
            <a:r>
              <a:rPr lang="en-US" altLang="ja-JP" dirty="0" smtClean="0"/>
              <a:t>+”,"</a:t>
            </a:r>
            <a:r>
              <a:rPr lang="en-US" altLang="ja-JP" dirty="0"/>
              <a:t>+String(</a:t>
            </a:r>
            <a:r>
              <a:rPr lang="en-US" altLang="ja-JP" dirty="0" err="1"/>
              <a:t>analogRead</a:t>
            </a:r>
            <a:r>
              <a:rPr lang="en-US" altLang="ja-JP" dirty="0"/>
              <a:t>(0)</a:t>
            </a:r>
            <a:r>
              <a:rPr lang="en-US" altLang="ja-JP" dirty="0" smtClean="0"/>
              <a:t>)</a:t>
            </a:r>
          </a:p>
          <a:p>
            <a:r>
              <a:rPr lang="en-US" altLang="ja-JP" dirty="0" smtClean="0"/>
              <a:t>+</a:t>
            </a:r>
            <a:r>
              <a:rPr lang="en-US" altLang="ja-JP" dirty="0"/>
              <a:t>",  "+String(</a:t>
            </a:r>
            <a:r>
              <a:rPr lang="en-US" altLang="ja-JP" dirty="0" err="1"/>
              <a:t>digitalRead</a:t>
            </a:r>
            <a:r>
              <a:rPr lang="en-US" altLang="ja-JP" dirty="0"/>
              <a:t>(4)));</a:t>
            </a:r>
          </a:p>
          <a:p>
            <a:r>
              <a:rPr lang="en-US" altLang="ja-JP" dirty="0"/>
              <a:t>  if (</a:t>
            </a:r>
            <a:r>
              <a:rPr lang="en-US" altLang="ja-JP" dirty="0" err="1"/>
              <a:t>Serial.available</a:t>
            </a:r>
            <a:r>
              <a:rPr lang="en-US" altLang="ja-JP" dirty="0"/>
              <a:t>()) { </a:t>
            </a:r>
          </a:p>
          <a:p>
            <a:r>
              <a:rPr lang="en-US" altLang="ja-JP" dirty="0"/>
              <a:t>    </a:t>
            </a:r>
            <a:r>
              <a:rPr lang="en-US" altLang="ja-JP" dirty="0" err="1"/>
              <a:t>val</a:t>
            </a:r>
            <a:r>
              <a:rPr lang="en-US" altLang="ja-JP" dirty="0"/>
              <a:t> = </a:t>
            </a:r>
            <a:r>
              <a:rPr lang="en-US" altLang="ja-JP" dirty="0" err="1"/>
              <a:t>Serial.read</a:t>
            </a:r>
            <a:r>
              <a:rPr lang="en-US" altLang="ja-JP" dirty="0"/>
              <a:t>(); </a:t>
            </a:r>
          </a:p>
          <a:p>
            <a:r>
              <a:rPr lang="en-US" altLang="ja-JP" dirty="0"/>
              <a:t>   }</a:t>
            </a:r>
          </a:p>
          <a:p>
            <a:r>
              <a:rPr lang="en-US" altLang="ja-JP" dirty="0"/>
              <a:t>  if (</a:t>
            </a:r>
            <a:r>
              <a:rPr lang="en-US" altLang="ja-JP" dirty="0" err="1"/>
              <a:t>val</a:t>
            </a:r>
            <a:r>
              <a:rPr lang="en-US" altLang="ja-JP" dirty="0"/>
              <a:t> == 'H') { </a:t>
            </a:r>
          </a:p>
          <a:p>
            <a:r>
              <a:rPr lang="en-US" altLang="ja-JP" dirty="0"/>
              <a:t>     </a:t>
            </a:r>
            <a:r>
              <a:rPr lang="en-US" altLang="ja-JP" dirty="0" err="1"/>
              <a:t>digitalWrite</a:t>
            </a:r>
            <a:r>
              <a:rPr lang="en-US" altLang="ja-JP" dirty="0"/>
              <a:t>(</a:t>
            </a:r>
            <a:r>
              <a:rPr lang="en-US" altLang="ja-JP" dirty="0" err="1"/>
              <a:t>ledPin</a:t>
            </a:r>
            <a:r>
              <a:rPr lang="en-US" altLang="ja-JP" dirty="0"/>
              <a:t>, HIGH); </a:t>
            </a:r>
          </a:p>
          <a:p>
            <a:r>
              <a:rPr lang="en-US" altLang="ja-JP" dirty="0"/>
              <a:t>   } else {</a:t>
            </a:r>
          </a:p>
          <a:p>
            <a:r>
              <a:rPr lang="en-US" altLang="ja-JP" dirty="0"/>
              <a:t>     </a:t>
            </a:r>
            <a:r>
              <a:rPr lang="en-US" altLang="ja-JP" dirty="0" err="1"/>
              <a:t>digitalWrite</a:t>
            </a:r>
            <a:r>
              <a:rPr lang="en-US" altLang="ja-JP" dirty="0"/>
              <a:t>(</a:t>
            </a:r>
            <a:r>
              <a:rPr lang="en-US" altLang="ja-JP" dirty="0" err="1"/>
              <a:t>ledPin</a:t>
            </a:r>
            <a:r>
              <a:rPr lang="en-US" altLang="ja-JP" dirty="0"/>
              <a:t>, LOW); </a:t>
            </a:r>
          </a:p>
          <a:p>
            <a:r>
              <a:rPr lang="en-US" altLang="ja-JP" dirty="0"/>
              <a:t>     };</a:t>
            </a:r>
          </a:p>
          <a:p>
            <a:r>
              <a:rPr lang="en-US" altLang="ja-JP" dirty="0"/>
              <a:t>     if(</a:t>
            </a:r>
            <a:r>
              <a:rPr lang="en-US" altLang="ja-JP" dirty="0" err="1"/>
              <a:t>val</a:t>
            </a:r>
            <a:r>
              <a:rPr lang="en-US" altLang="ja-JP" dirty="0"/>
              <a:t> == 'S'){tone(speakerPin,880,50)</a:t>
            </a:r>
            <a:r>
              <a:rPr lang="en-US" altLang="ja-JP" dirty="0" smtClean="0"/>
              <a:t>;</a:t>
            </a:r>
          </a:p>
          <a:p>
            <a:r>
              <a:rPr lang="ja-JP" altLang="ja-JP" dirty="0"/>
              <a:t>　</a:t>
            </a:r>
            <a:r>
              <a:rPr lang="ja-JP" altLang="en-US" dirty="0" smtClean="0"/>
              <a:t>　</a:t>
            </a:r>
            <a:r>
              <a:rPr lang="en-US" altLang="ja-JP" dirty="0" err="1" smtClean="0"/>
              <a:t>val</a:t>
            </a:r>
            <a:r>
              <a:rPr lang="en-US" altLang="ja-JP" dirty="0"/>
              <a:t>=' ';};</a:t>
            </a:r>
          </a:p>
          <a:p>
            <a:r>
              <a:rPr lang="en-US" altLang="ja-JP" dirty="0"/>
              <a:t> </a:t>
            </a:r>
            <a:r>
              <a:rPr lang="ja-JP" altLang="en-US" dirty="0" smtClean="0"/>
              <a:t>　</a:t>
            </a:r>
            <a:r>
              <a:rPr lang="en-US" altLang="ja-JP" dirty="0" smtClean="0"/>
              <a:t>  </a:t>
            </a:r>
            <a:r>
              <a:rPr lang="en-US" altLang="ja-JP" dirty="0"/>
              <a:t>delay(5);</a:t>
            </a:r>
          </a:p>
          <a:p>
            <a:r>
              <a:rPr lang="en-US" altLang="ja-JP" dirty="0"/>
              <a:t>  }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6524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講習会終了にあたって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日々発展中：世界中の人が無償で共同開発を行っている。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インターネットとの接続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スマートフォンやタブレットとの連携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画像認識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音声合成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続々と新しいセンサー類開発、低廉化（人体センサー）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新しい造形装置（３</a:t>
            </a:r>
            <a:r>
              <a:rPr lang="en-US" altLang="ja-JP" dirty="0" smtClean="0"/>
              <a:t>D</a:t>
            </a:r>
            <a:r>
              <a:rPr lang="ja-JP" altLang="en-US" dirty="0" smtClean="0"/>
              <a:t>プリンター等）との組み合わせ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社内開発から</a:t>
            </a:r>
            <a:r>
              <a:rPr kumimoji="1" lang="ja-JP" altLang="en-US" dirty="0" smtClean="0"/>
              <a:t>世界中の人達の共同企画／製作へ（</a:t>
            </a:r>
            <a:r>
              <a:rPr kumimoji="1" lang="en-US" altLang="ja-JP" dirty="0" smtClean="0"/>
              <a:t>crowd fabrication)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2816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95750" y="107577"/>
            <a:ext cx="4265613" cy="1653988"/>
          </a:xfrm>
        </p:spPr>
        <p:txBody>
          <a:bodyPr/>
          <a:lstStyle/>
          <a:p>
            <a:r>
              <a:rPr lang="ja-JP" altLang="en-US" dirty="0" smtClean="0"/>
              <a:t>参考情報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19500" y="1852288"/>
            <a:ext cx="4445529" cy="4497711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入門書</a:t>
            </a:r>
            <a:endParaRPr lang="en-US" altLang="ja-JP" dirty="0" smtClean="0"/>
          </a:p>
          <a:p>
            <a:r>
              <a:rPr lang="ja-JP" altLang="en-US" dirty="0" smtClean="0"/>
              <a:t>公式</a:t>
            </a:r>
            <a:r>
              <a:rPr lang="en-US" altLang="ja-JP" dirty="0" smtClean="0"/>
              <a:t>HP</a:t>
            </a:r>
          </a:p>
          <a:p>
            <a:r>
              <a:rPr lang="ja-JP" altLang="en-US" dirty="0" smtClean="0"/>
              <a:t>電子工作関連物品の入手先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スイッチサイエンス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秋月電子通商</a:t>
            </a:r>
            <a:endParaRPr lang="en-US" altLang="ja-JP" dirty="0" smtClean="0"/>
          </a:p>
          <a:p>
            <a:pPr lvl="2"/>
            <a:r>
              <a:rPr kumimoji="1" lang="en-US" altLang="ja-JP" dirty="0" err="1" smtClean="0"/>
              <a:t>Digikey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松本無線（広島市中区銀山町）</a:t>
            </a:r>
            <a:endParaRPr kumimoji="1" lang="ja-JP" altLang="en-US" dirty="0"/>
          </a:p>
        </p:txBody>
      </p:sp>
      <p:pic>
        <p:nvPicPr>
          <p:cNvPr id="5" name="図 4" descr="P参考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6777" y="739346"/>
            <a:ext cx="2861508" cy="2044438"/>
          </a:xfrm>
          <a:prstGeom prst="rect">
            <a:avLst/>
          </a:prstGeom>
        </p:spPr>
      </p:pic>
      <p:pic>
        <p:nvPicPr>
          <p:cNvPr id="6" name="図 5" descr="A参考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53" y="3487269"/>
            <a:ext cx="2075797" cy="297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19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440" y="312408"/>
            <a:ext cx="3963851" cy="165398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ja-JP" dirty="0" smtClean="0"/>
              <a:t>Thanks for joining us!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33671" y="2263680"/>
            <a:ext cx="7581901" cy="3953436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/>
              <a:t>Why don’t YOU </a:t>
            </a:r>
            <a:r>
              <a:rPr lang="en-US" altLang="ja-JP" dirty="0" smtClean="0"/>
              <a:t>MAKE together?</a:t>
            </a:r>
            <a:endParaRPr lang="en-US" altLang="ja-JP" dirty="0"/>
          </a:p>
          <a:p>
            <a:r>
              <a:rPr kumimoji="1" lang="ja-JP" altLang="en-US" dirty="0" smtClean="0"/>
              <a:t>毎週土曜日に各自が</a:t>
            </a:r>
            <a:r>
              <a:rPr lang="ja-JP" altLang="en-US" dirty="0" smtClean="0"/>
              <a:t>作品づくりを楽しんでいます</a:t>
            </a:r>
            <a:r>
              <a:rPr kumimoji="1" lang="ja-JP" altLang="en-US" dirty="0" smtClean="0"/>
              <a:t>。</a:t>
            </a:r>
            <a:r>
              <a:rPr lang="ja-JP" altLang="en-US" dirty="0" smtClean="0"/>
              <a:t>メールでのご質問、ご意見を歓迎します。</a:t>
            </a:r>
            <a:endParaRPr lang="en-US" altLang="ja-JP" dirty="0" smtClean="0"/>
          </a:p>
          <a:p>
            <a:r>
              <a:rPr kumimoji="1" lang="ja-JP" altLang="en-US" dirty="0" smtClean="0"/>
              <a:t>８月１０日（土）１１日（日）山口情報芸術センター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en-US" altLang="ja-JP" dirty="0" smtClean="0"/>
              <a:t>Mini Maker Faire</a:t>
            </a:r>
            <a:r>
              <a:rPr kumimoji="1" lang="ja-JP" altLang="en-US" dirty="0" smtClean="0"/>
              <a:t>に「つくれば工房」</a:t>
            </a:r>
            <a:r>
              <a:rPr kumimoji="1" lang="ja-JP" altLang="en-US" dirty="0" smtClean="0"/>
              <a:t>も</a:t>
            </a:r>
            <a:r>
              <a:rPr lang="ja-JP" altLang="en-US" dirty="0" smtClean="0"/>
              <a:t>出展</a:t>
            </a:r>
            <a:r>
              <a:rPr kumimoji="1" lang="ja-JP" altLang="en-US" dirty="0" smtClean="0"/>
              <a:t>します</a:t>
            </a:r>
            <a:r>
              <a:rPr kumimoji="1" lang="ja-JP" altLang="en-US" dirty="0" smtClean="0"/>
              <a:t>。（参加費無料）</a:t>
            </a:r>
            <a:endParaRPr kumimoji="1" lang="en-US" altLang="ja-JP" dirty="0" smtClean="0"/>
          </a:p>
          <a:p>
            <a:r>
              <a:rPr lang="ja-JP" altLang="en-US" dirty="0" smtClean="0"/>
              <a:t>次回講習会は８月末（？）内容未定：ご意見をください。</a:t>
            </a:r>
            <a:endParaRPr lang="en-US" altLang="ja-JP" dirty="0" smtClean="0"/>
          </a:p>
          <a:p>
            <a:r>
              <a:rPr lang="ja-JP" altLang="en-US" dirty="0" smtClean="0"/>
              <a:t>使用した</a:t>
            </a:r>
            <a:r>
              <a:rPr lang="en-US" altLang="ja-JP" dirty="0" err="1" smtClean="0"/>
              <a:t>Arduino</a:t>
            </a:r>
            <a:r>
              <a:rPr lang="ja-JP" altLang="en-US" dirty="0" smtClean="0"/>
              <a:t>等の購入希望者はお知らせください。</a:t>
            </a:r>
            <a:endParaRPr kumimoji="1" lang="ja-JP" altLang="en-US" dirty="0"/>
          </a:p>
        </p:txBody>
      </p:sp>
      <p:pic>
        <p:nvPicPr>
          <p:cNvPr id="4" name="図 3" descr="MC900395296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110" y="607496"/>
            <a:ext cx="1524000" cy="1358900"/>
          </a:xfrm>
          <a:prstGeom prst="rect">
            <a:avLst/>
          </a:prstGeom>
        </p:spPr>
      </p:pic>
      <p:pic>
        <p:nvPicPr>
          <p:cNvPr id="5" name="図 4" descr="つくればlogoSB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3" y="5754625"/>
            <a:ext cx="764889" cy="92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1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やってみれば簡単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まず、</a:t>
            </a:r>
            <a:r>
              <a:rPr kumimoji="1" lang="en-US" altLang="ja-JP" dirty="0" smtClean="0"/>
              <a:t>Processing </a:t>
            </a:r>
            <a:r>
              <a:rPr kumimoji="1" lang="ja-JP" altLang="en-US" dirty="0" smtClean="0"/>
              <a:t>および</a:t>
            </a:r>
            <a:r>
              <a:rPr kumimoji="1" lang="en-US" altLang="ja-JP" dirty="0" err="1" smtClean="0"/>
              <a:t>Arduino</a:t>
            </a:r>
            <a:r>
              <a:rPr kumimoji="1" lang="ja-JP" altLang="en-US" dirty="0" smtClean="0"/>
              <a:t>の開発環境</a:t>
            </a:r>
            <a:r>
              <a:rPr lang="ja-JP" altLang="en-US" dirty="0" smtClean="0"/>
              <a:t>の入ったフォルダーを</a:t>
            </a:r>
            <a:r>
              <a:rPr lang="ja-JP" altLang="en-US" dirty="0"/>
              <a:t>、</a:t>
            </a:r>
            <a:r>
              <a:rPr lang="en-US" altLang="ja-JP" dirty="0"/>
              <a:t>PC</a:t>
            </a:r>
            <a:r>
              <a:rPr lang="ja-JP" altLang="en-US" dirty="0"/>
              <a:t>（</a:t>
            </a:r>
            <a:r>
              <a:rPr lang="en-US" altLang="ja-JP" dirty="0"/>
              <a:t>Windows, Mac</a:t>
            </a:r>
            <a:r>
              <a:rPr lang="en-US" altLang="ja-JP" dirty="0" smtClean="0"/>
              <a:t>)</a:t>
            </a:r>
            <a:r>
              <a:rPr lang="ja-JP" altLang="en-US" dirty="0" smtClean="0"/>
              <a:t>のデスクトップに</a:t>
            </a:r>
            <a:r>
              <a:rPr kumimoji="1" lang="ja-JP" altLang="en-US" dirty="0" smtClean="0"/>
              <a:t>載せる。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Processing </a:t>
            </a:r>
            <a:r>
              <a:rPr kumimoji="1" lang="ja-JP" altLang="en-US" dirty="0" smtClean="0"/>
              <a:t>の開発環境を走らせる。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スケッチの例題を動かす。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Arduino</a:t>
            </a:r>
            <a:r>
              <a:rPr kumimoji="1" lang="ja-JP" altLang="en-US" dirty="0" smtClean="0"/>
              <a:t>ボードと</a:t>
            </a:r>
            <a:r>
              <a:rPr kumimoji="1" lang="en-US" altLang="ja-JP" dirty="0" smtClean="0"/>
              <a:t>PC</a:t>
            </a:r>
            <a:r>
              <a:rPr kumimoji="1" lang="ja-JP" altLang="en-US" dirty="0" smtClean="0"/>
              <a:t>を</a:t>
            </a:r>
            <a:r>
              <a:rPr kumimoji="1" lang="en-US" altLang="ja-JP" dirty="0" smtClean="0"/>
              <a:t>USB</a:t>
            </a:r>
            <a:r>
              <a:rPr kumimoji="1" lang="ja-JP" altLang="en-US" dirty="0" smtClean="0"/>
              <a:t>ケーブルで接続。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Windows</a:t>
            </a:r>
            <a:r>
              <a:rPr kumimoji="1" lang="ja-JP" altLang="en-US" dirty="0" smtClean="0"/>
              <a:t>の場合、開発環境</a:t>
            </a:r>
            <a:r>
              <a:rPr lang="ja-JP" altLang="en-US" dirty="0" smtClean="0"/>
              <a:t>フォルダー下</a:t>
            </a:r>
            <a:r>
              <a:rPr kumimoji="1" lang="ja-JP" altLang="en-US" dirty="0" smtClean="0"/>
              <a:t>のデバイスドライバーフォルダーからインストールするように指定</a:t>
            </a:r>
            <a:endParaRPr kumimoji="1" lang="en-US" altLang="ja-JP" dirty="0" smtClean="0"/>
          </a:p>
          <a:p>
            <a:r>
              <a:rPr lang="en-US" altLang="ja-JP" dirty="0" err="1" smtClean="0"/>
              <a:t>Arduino</a:t>
            </a:r>
            <a:r>
              <a:rPr lang="ja-JP" altLang="en-US" dirty="0" smtClean="0"/>
              <a:t>開発環境のプログラムを走らせる。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ツールメニューでボードの種類</a:t>
            </a:r>
            <a:r>
              <a:rPr kumimoji="1" lang="en-US" altLang="ja-JP" dirty="0" err="1" smtClean="0"/>
              <a:t>Arduino</a:t>
            </a:r>
            <a:r>
              <a:rPr kumimoji="1" lang="en-US" altLang="ja-JP" dirty="0" smtClean="0"/>
              <a:t> Uno </a:t>
            </a:r>
            <a:r>
              <a:rPr kumimoji="1" lang="ja-JP" altLang="en-US" dirty="0" smtClean="0"/>
              <a:t>を指定。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8507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さあやってみよう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 dirty="0" smtClean="0"/>
              <a:t>開発環境を載せるには、今日用意してある</a:t>
            </a:r>
            <a:r>
              <a:rPr lang="en-US" altLang="ja-JP" dirty="0" smtClean="0"/>
              <a:t>USB</a:t>
            </a:r>
            <a:r>
              <a:rPr lang="ja-JP" altLang="en-US" dirty="0" smtClean="0"/>
              <a:t>メモリーの中身をデスクトップにコピーするのが簡単。</a:t>
            </a:r>
            <a:endParaRPr lang="ja-JP" altLang="en-US" dirty="0"/>
          </a:p>
          <a:p>
            <a:r>
              <a:rPr kumimoji="1" lang="ja-JP" altLang="en-US" dirty="0" smtClean="0"/>
              <a:t>既に自分の</a:t>
            </a:r>
            <a:r>
              <a:rPr kumimoji="1" lang="en-US" altLang="ja-JP" dirty="0" smtClean="0"/>
              <a:t>PC</a:t>
            </a:r>
            <a:r>
              <a:rPr kumimoji="1" lang="ja-JP" altLang="en-US" dirty="0" smtClean="0"/>
              <a:t>に開発環境を乗せている人はどんどん、例題をやってください。また、求められたら手助けをお願いします。</a:t>
            </a:r>
            <a:endParaRPr kumimoji="1" lang="en-US" altLang="ja-JP" dirty="0" smtClean="0"/>
          </a:p>
          <a:p>
            <a:r>
              <a:rPr lang="ja-JP" altLang="en-US" dirty="0" smtClean="0"/>
              <a:t>例題をやろう。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（１）見本通りに入力。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（２）名前を付けて保存。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（３）実行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（４）修正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（５）思い通りに動いたら保存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（６）次の例題へ　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45363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58750" y="3690"/>
            <a:ext cx="8519583" cy="67403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dirty="0"/>
              <a:t>// </a:t>
            </a:r>
            <a:r>
              <a:rPr lang="ja-JP" altLang="en-US" dirty="0"/>
              <a:t>つくれば工房　講習会２０１３　６月２９日</a:t>
            </a:r>
          </a:p>
          <a:p>
            <a:r>
              <a:rPr lang="en-US" altLang="ja-JP" dirty="0"/>
              <a:t>// Processing</a:t>
            </a:r>
            <a:r>
              <a:rPr lang="ja-JP" altLang="en-US" dirty="0"/>
              <a:t>の練習１</a:t>
            </a:r>
          </a:p>
          <a:p>
            <a:r>
              <a:rPr lang="en-US" altLang="ja-JP" dirty="0"/>
              <a:t>// </a:t>
            </a:r>
            <a:r>
              <a:rPr lang="ja-JP" altLang="en-US" dirty="0"/>
              <a:t>この２本の斜線から行末までは注釈（コメント）です。コメントは薄い字で表示されます。 </a:t>
            </a:r>
          </a:p>
          <a:p>
            <a:r>
              <a:rPr lang="en-US" altLang="ja-JP" dirty="0"/>
              <a:t>/*</a:t>
            </a:r>
          </a:p>
          <a:p>
            <a:r>
              <a:rPr lang="ja-JP" altLang="en-US" dirty="0"/>
              <a:t>　１行以上のコメントが必要ならこんな記号でかこんでください。</a:t>
            </a:r>
          </a:p>
          <a:p>
            <a:r>
              <a:rPr lang="ja-JP" altLang="en-US" dirty="0"/>
              <a:t>　何行でも</a:t>
            </a:r>
            <a:r>
              <a:rPr lang="en-US" altLang="ja-JP" dirty="0"/>
              <a:t>OK</a:t>
            </a:r>
            <a:r>
              <a:rPr lang="ja-JP" altLang="en-US" dirty="0"/>
              <a:t>です。</a:t>
            </a:r>
          </a:p>
          <a:p>
            <a:r>
              <a:rPr lang="ja-JP" altLang="en-US" dirty="0"/>
              <a:t>　コメントやプリントする文字列（”で囲む”）は日本語でもよさそうです。</a:t>
            </a:r>
          </a:p>
          <a:p>
            <a:r>
              <a:rPr lang="ja-JP" altLang="en-US" dirty="0"/>
              <a:t>　</a:t>
            </a:r>
            <a:r>
              <a:rPr lang="en-US" altLang="ja-JP" dirty="0"/>
              <a:t>PC</a:t>
            </a:r>
            <a:r>
              <a:rPr lang="ja-JP" altLang="en-US" dirty="0"/>
              <a:t>の種類やセットによっては変なことが起こるかもしれません。そのときはローマ字で。</a:t>
            </a:r>
          </a:p>
          <a:p>
            <a:r>
              <a:rPr lang="ja-JP" altLang="en-US" dirty="0"/>
              <a:t>　しかし、スケッチの肝心なところ（青字や赤字で示される語）は</a:t>
            </a:r>
          </a:p>
          <a:p>
            <a:r>
              <a:rPr lang="ja-JP" altLang="en-US" dirty="0"/>
              <a:t>　　大文字小文字の区別も含め、英数字で規則通りに書かねばなりません。　 *</a:t>
            </a:r>
            <a:r>
              <a:rPr lang="en-US" altLang="ja-JP" dirty="0"/>
              <a:t>/</a:t>
            </a:r>
          </a:p>
          <a:p>
            <a:r>
              <a:rPr lang="en-US" altLang="ja-JP" dirty="0"/>
              <a:t>/*</a:t>
            </a:r>
          </a:p>
          <a:p>
            <a:r>
              <a:rPr lang="ja-JP" altLang="en-US" dirty="0"/>
              <a:t>まず</a:t>
            </a:r>
            <a:r>
              <a:rPr lang="en-US" altLang="ja-JP" dirty="0"/>
              <a:t>Processing </a:t>
            </a:r>
            <a:r>
              <a:rPr lang="ja-JP" altLang="en-US" dirty="0"/>
              <a:t>のフォルダー中にある</a:t>
            </a:r>
            <a:r>
              <a:rPr lang="en-US" altLang="ja-JP" dirty="0"/>
              <a:t>P</a:t>
            </a:r>
            <a:r>
              <a:rPr lang="ja-JP" altLang="en-US" dirty="0"/>
              <a:t>マークの青いアイコンをダブルクリックします。</a:t>
            </a:r>
          </a:p>
          <a:p>
            <a:r>
              <a:rPr lang="ja-JP" altLang="en-US" dirty="0"/>
              <a:t>出てきた画面にステップ１の内容を打ち込みます。セミコロンを忘れないように。</a:t>
            </a:r>
          </a:p>
          <a:p>
            <a:r>
              <a:rPr lang="ja-JP" altLang="en-US" dirty="0"/>
              <a:t>次に画面情報のファイルメニューから「名前をつけて保存 」</a:t>
            </a:r>
          </a:p>
          <a:p>
            <a:r>
              <a:rPr lang="ja-JP" altLang="en-US" dirty="0"/>
              <a:t>します。ファイル名は英数字で。（例えば　</a:t>
            </a:r>
            <a:r>
              <a:rPr lang="en-US" altLang="ja-JP" dirty="0" err="1"/>
              <a:t>MyP</a:t>
            </a:r>
            <a:r>
              <a:rPr lang="en-US" altLang="ja-JP" dirty="0" smtClean="0"/>
              <a:t>)</a:t>
            </a:r>
            <a:r>
              <a:rPr lang="ja-JP" altLang="en-US" dirty="0" smtClean="0"/>
              <a:t>　</a:t>
            </a:r>
            <a:r>
              <a:rPr lang="en-US" altLang="ja-JP" dirty="0" smtClean="0"/>
              <a:t>*</a:t>
            </a:r>
            <a:r>
              <a:rPr lang="en-US" altLang="ja-JP" dirty="0"/>
              <a:t>/</a:t>
            </a:r>
          </a:p>
          <a:p>
            <a:endParaRPr lang="en-US" altLang="ja-JP" dirty="0"/>
          </a:p>
          <a:p>
            <a:r>
              <a:rPr lang="en-US" altLang="ja-JP" dirty="0"/>
              <a:t>// step1 </a:t>
            </a:r>
            <a:r>
              <a:rPr lang="ja-JP" altLang="en-US" dirty="0"/>
              <a:t>（自分の</a:t>
            </a:r>
            <a:r>
              <a:rPr lang="en-US" altLang="ja-JP" dirty="0"/>
              <a:t>PC</a:t>
            </a:r>
            <a:r>
              <a:rPr lang="ja-JP" altLang="en-US" dirty="0"/>
              <a:t>の画面サイズをドット数で示す）</a:t>
            </a:r>
          </a:p>
          <a:p>
            <a:r>
              <a:rPr lang="en-US" altLang="ja-JP" dirty="0" err="1">
                <a:solidFill>
                  <a:srgbClr val="0000FF"/>
                </a:solidFill>
              </a:rPr>
              <a:t>println</a:t>
            </a:r>
            <a:r>
              <a:rPr lang="en-US" altLang="ja-JP" dirty="0"/>
              <a:t>(</a:t>
            </a:r>
            <a:r>
              <a:rPr lang="en-US" altLang="ja-JP" dirty="0">
                <a:solidFill>
                  <a:srgbClr val="660066"/>
                </a:solidFill>
              </a:rPr>
              <a:t>"Hi! My Name is </a:t>
            </a:r>
            <a:r>
              <a:rPr lang="ja-JP" altLang="en-US" dirty="0">
                <a:solidFill>
                  <a:srgbClr val="660066"/>
                </a:solidFill>
              </a:rPr>
              <a:t>遠藤　</a:t>
            </a:r>
            <a:r>
              <a:rPr lang="en-US" altLang="ja-JP" dirty="0">
                <a:solidFill>
                  <a:srgbClr val="660066"/>
                </a:solidFill>
              </a:rPr>
              <a:t>Antonio"</a:t>
            </a:r>
            <a:r>
              <a:rPr lang="en-US" altLang="ja-JP" dirty="0"/>
              <a:t>);</a:t>
            </a:r>
          </a:p>
          <a:p>
            <a:r>
              <a:rPr lang="en-US" altLang="ja-JP" dirty="0" err="1">
                <a:solidFill>
                  <a:srgbClr val="0000FF"/>
                </a:solidFill>
              </a:rPr>
              <a:t>println</a:t>
            </a:r>
            <a:r>
              <a:rPr lang="en-US" altLang="ja-JP" dirty="0">
                <a:solidFill>
                  <a:srgbClr val="FF0000"/>
                </a:solidFill>
              </a:rPr>
              <a:t>(</a:t>
            </a:r>
            <a:r>
              <a:rPr lang="en-US" altLang="ja-JP" dirty="0" err="1">
                <a:solidFill>
                  <a:srgbClr val="FF0000"/>
                </a:solidFill>
              </a:rPr>
              <a:t>displayWidth</a:t>
            </a:r>
            <a:r>
              <a:rPr lang="en-US" altLang="ja-JP" dirty="0"/>
              <a:t>);</a:t>
            </a:r>
          </a:p>
          <a:p>
            <a:r>
              <a:rPr lang="en-US" altLang="ja-JP" dirty="0" err="1">
                <a:solidFill>
                  <a:srgbClr val="0000FF"/>
                </a:solidFill>
              </a:rPr>
              <a:t>println</a:t>
            </a:r>
            <a:r>
              <a:rPr lang="en-US" altLang="ja-JP" dirty="0"/>
              <a:t>(</a:t>
            </a:r>
            <a:r>
              <a:rPr lang="en-US" altLang="ja-JP" dirty="0" err="1">
                <a:solidFill>
                  <a:srgbClr val="FF0000"/>
                </a:solidFill>
              </a:rPr>
              <a:t>displayHeight</a:t>
            </a:r>
            <a:r>
              <a:rPr lang="en-US" altLang="ja-JP" dirty="0"/>
              <a:t>);</a:t>
            </a:r>
          </a:p>
          <a:p>
            <a:endParaRPr lang="en-US" altLang="ja-JP" dirty="0"/>
          </a:p>
          <a:p>
            <a:r>
              <a:rPr lang="en-US" altLang="ja-JP" dirty="0"/>
              <a:t>/* </a:t>
            </a:r>
            <a:r>
              <a:rPr lang="ja-JP" altLang="en-US" dirty="0"/>
              <a:t>ではスケッチの第一ステップを走らせましょう。左上方の三角印をクリックします。</a:t>
            </a:r>
          </a:p>
          <a:p>
            <a:r>
              <a:rPr lang="ja-JP" altLang="en-US" dirty="0"/>
              <a:t>画面の一番下の黒いエリアに文字が表示されるはずです。</a:t>
            </a:r>
          </a:p>
          <a:p>
            <a:r>
              <a:rPr lang="ja-JP" altLang="en-US" dirty="0"/>
              <a:t>*</a:t>
            </a:r>
            <a:r>
              <a:rPr lang="en-US" altLang="ja-JP" dirty="0"/>
              <a:t>/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9840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328083" y="588013"/>
            <a:ext cx="8688917" cy="56323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dirty="0"/>
              <a:t>/* </a:t>
            </a:r>
            <a:r>
              <a:rPr lang="ja-JP" altLang="en-US" dirty="0"/>
              <a:t>再び以下の</a:t>
            </a:r>
            <a:r>
              <a:rPr lang="en-US" altLang="ja-JP" dirty="0"/>
              <a:t>step2</a:t>
            </a:r>
            <a:r>
              <a:rPr lang="ja-JP" altLang="en-US" dirty="0"/>
              <a:t>から入力、実行、停止をくりかえしながら</a:t>
            </a:r>
            <a:r>
              <a:rPr lang="en-US" altLang="ja-JP" dirty="0"/>
              <a:t>step7</a:t>
            </a:r>
            <a:r>
              <a:rPr lang="ja-JP" altLang="en-US" dirty="0"/>
              <a:t>まで終われば、第一課題が終了です</a:t>
            </a:r>
          </a:p>
          <a:p>
            <a:r>
              <a:rPr lang="ja-JP" altLang="en-US" dirty="0"/>
              <a:t>*</a:t>
            </a:r>
            <a:r>
              <a:rPr lang="en-US" altLang="ja-JP" dirty="0"/>
              <a:t>/</a:t>
            </a:r>
          </a:p>
          <a:p>
            <a:r>
              <a:rPr lang="en-US" altLang="ja-JP" dirty="0"/>
              <a:t>// step2( </a:t>
            </a:r>
            <a:r>
              <a:rPr lang="ja-JP" altLang="en-US" dirty="0"/>
              <a:t>図の表示画面のサイズを指定する。</a:t>
            </a:r>
          </a:p>
          <a:p>
            <a:r>
              <a:rPr lang="en-US" altLang="ja-JP" dirty="0">
                <a:solidFill>
                  <a:srgbClr val="0000FF"/>
                </a:solidFill>
              </a:rPr>
              <a:t>size</a:t>
            </a:r>
            <a:r>
              <a:rPr lang="en-US" altLang="ja-JP" dirty="0"/>
              <a:t>(600,600);</a:t>
            </a:r>
          </a:p>
          <a:p>
            <a:r>
              <a:rPr lang="en-US" altLang="ja-JP" dirty="0"/>
              <a:t>//step3</a:t>
            </a:r>
            <a:r>
              <a:rPr lang="ja-JP" altLang="en-US" dirty="0"/>
              <a:t>（背景色をいろいろ変えてみる</a:t>
            </a:r>
          </a:p>
          <a:p>
            <a:r>
              <a:rPr lang="en-US" altLang="ja-JP" dirty="0"/>
              <a:t>//</a:t>
            </a:r>
            <a:r>
              <a:rPr lang="ja-JP" altLang="en-US" dirty="0"/>
              <a:t>モノクロの場合０が真っ黒、２５５が真っ白。</a:t>
            </a:r>
          </a:p>
          <a:p>
            <a:r>
              <a:rPr lang="en-US" altLang="ja-JP" dirty="0"/>
              <a:t>//background(255);</a:t>
            </a:r>
          </a:p>
          <a:p>
            <a:r>
              <a:rPr lang="en-US" altLang="ja-JP" dirty="0"/>
              <a:t>//</a:t>
            </a:r>
            <a:r>
              <a:rPr lang="ja-JP" altLang="en-US" dirty="0"/>
              <a:t>　カラーの場合、赤、緑、青の値を０から２５５までの値で指定する</a:t>
            </a:r>
          </a:p>
          <a:p>
            <a:r>
              <a:rPr lang="en-US" altLang="ja-JP" dirty="0"/>
              <a:t>//background(255,0,0);</a:t>
            </a:r>
          </a:p>
          <a:p>
            <a:r>
              <a:rPr lang="en-US" altLang="ja-JP" dirty="0"/>
              <a:t>//background(0,255,0);</a:t>
            </a:r>
          </a:p>
          <a:p>
            <a:r>
              <a:rPr lang="en-US" altLang="ja-JP" dirty="0"/>
              <a:t>//background(0,0,255);</a:t>
            </a:r>
          </a:p>
          <a:p>
            <a:r>
              <a:rPr lang="en-US" altLang="ja-JP" dirty="0"/>
              <a:t>//background(200,200,100);</a:t>
            </a:r>
          </a:p>
          <a:p>
            <a:endParaRPr lang="en-US" altLang="ja-JP" dirty="0"/>
          </a:p>
          <a:p>
            <a:r>
              <a:rPr lang="en-US" altLang="ja-JP" dirty="0"/>
              <a:t>//step4(</a:t>
            </a:r>
            <a:r>
              <a:rPr lang="ja-JP" altLang="en-US" dirty="0"/>
              <a:t>４角形を描く。左上隅の位置</a:t>
            </a:r>
            <a:r>
              <a:rPr lang="en-US" altLang="ja-JP" dirty="0"/>
              <a:t>x</a:t>
            </a:r>
            <a:r>
              <a:rPr lang="ja-JP" altLang="en-US" dirty="0"/>
              <a:t>、</a:t>
            </a:r>
            <a:r>
              <a:rPr lang="en-US" altLang="ja-JP" dirty="0"/>
              <a:t>y</a:t>
            </a:r>
            <a:r>
              <a:rPr lang="ja-JP" altLang="en-US" dirty="0"/>
              <a:t>、と横サイズ、縦サイズをドット数で指定）</a:t>
            </a:r>
          </a:p>
          <a:p>
            <a:r>
              <a:rPr lang="en-US" altLang="ja-JP" dirty="0"/>
              <a:t>// x</a:t>
            </a:r>
            <a:r>
              <a:rPr lang="ja-JP" altLang="en-US" dirty="0"/>
              <a:t>は左端が０、右に行くほど数が大きい。</a:t>
            </a:r>
            <a:r>
              <a:rPr lang="en-US" altLang="ja-JP" dirty="0"/>
              <a:t>y</a:t>
            </a:r>
            <a:r>
              <a:rPr lang="ja-JP" altLang="en-US" dirty="0"/>
              <a:t>は上端が０で、下に行くほど数が大。</a:t>
            </a:r>
          </a:p>
          <a:p>
            <a:r>
              <a:rPr lang="en-US" altLang="ja-JP" dirty="0" err="1">
                <a:solidFill>
                  <a:srgbClr val="0000FF"/>
                </a:solidFill>
              </a:rPr>
              <a:t>rect</a:t>
            </a:r>
            <a:r>
              <a:rPr lang="en-US" altLang="ja-JP" dirty="0"/>
              <a:t>(200,200,200,200);</a:t>
            </a:r>
          </a:p>
          <a:p>
            <a:r>
              <a:rPr lang="en-US" altLang="ja-JP" dirty="0">
                <a:solidFill>
                  <a:srgbClr val="0000FF"/>
                </a:solidFill>
              </a:rPr>
              <a:t>fill</a:t>
            </a:r>
            <a:r>
              <a:rPr lang="en-US" altLang="ja-JP" dirty="0"/>
              <a:t>(200,100,50);// </a:t>
            </a:r>
            <a:r>
              <a:rPr lang="ja-JP" altLang="en-US" dirty="0"/>
              <a:t>塗りつぶしの色指定</a:t>
            </a:r>
            <a:r>
              <a:rPr lang="en-US" altLang="ja-JP" dirty="0"/>
              <a:t>(R,G,B)</a:t>
            </a:r>
          </a:p>
          <a:p>
            <a:r>
              <a:rPr lang="en-US" altLang="ja-JP" dirty="0" err="1">
                <a:solidFill>
                  <a:srgbClr val="0000FF"/>
                </a:solidFill>
              </a:rPr>
              <a:t>rect</a:t>
            </a:r>
            <a:r>
              <a:rPr lang="en-US" altLang="ja-JP" dirty="0"/>
              <a:t>(100,100,100,100);</a:t>
            </a:r>
          </a:p>
          <a:p>
            <a:r>
              <a:rPr lang="en-US" altLang="ja-JP" dirty="0" err="1">
                <a:solidFill>
                  <a:srgbClr val="0000FF"/>
                </a:solidFill>
              </a:rPr>
              <a:t>rect</a:t>
            </a:r>
            <a:r>
              <a:rPr lang="en-US" altLang="ja-JP" dirty="0"/>
              <a:t>(400,200,100,20);</a:t>
            </a:r>
          </a:p>
        </p:txBody>
      </p:sp>
    </p:spTree>
    <p:extLst>
      <p:ext uri="{BB962C8B-B14F-4D97-AF65-F5344CB8AC3E}">
        <p14:creationId xmlns:p14="http://schemas.microsoft.com/office/powerpoint/2010/main" val="1381066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389215" y="612844"/>
            <a:ext cx="8275948" cy="50783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dirty="0"/>
              <a:t>//step5</a:t>
            </a:r>
            <a:r>
              <a:rPr lang="ja-JP" altLang="en-US" dirty="0"/>
              <a:t>　（楕円を描く）</a:t>
            </a:r>
          </a:p>
          <a:p>
            <a:r>
              <a:rPr lang="en-US" altLang="ja-JP" dirty="0">
                <a:solidFill>
                  <a:srgbClr val="0000FF"/>
                </a:solidFill>
              </a:rPr>
              <a:t>fill</a:t>
            </a:r>
            <a:r>
              <a:rPr lang="en-US" altLang="ja-JP" dirty="0"/>
              <a:t>(0);</a:t>
            </a:r>
          </a:p>
          <a:p>
            <a:r>
              <a:rPr lang="en-US" altLang="ja-JP" dirty="0">
                <a:solidFill>
                  <a:srgbClr val="0000FF"/>
                </a:solidFill>
              </a:rPr>
              <a:t>ellipse</a:t>
            </a:r>
            <a:r>
              <a:rPr lang="en-US" altLang="ja-JP" dirty="0"/>
              <a:t>(150,150,30,30);// </a:t>
            </a:r>
            <a:r>
              <a:rPr lang="ja-JP" altLang="en-US" dirty="0"/>
              <a:t>楕円の中心位置</a:t>
            </a:r>
            <a:r>
              <a:rPr lang="en-US" altLang="ja-JP" dirty="0"/>
              <a:t>x</a:t>
            </a:r>
            <a:r>
              <a:rPr lang="ja-JP" altLang="en-US" dirty="0"/>
              <a:t>、</a:t>
            </a:r>
            <a:r>
              <a:rPr lang="en-US" altLang="ja-JP" dirty="0"/>
              <a:t>y</a:t>
            </a:r>
            <a:r>
              <a:rPr lang="ja-JP" altLang="en-US" dirty="0"/>
              <a:t>と横直径、縦直径のをドット数で指定</a:t>
            </a:r>
          </a:p>
          <a:p>
            <a:r>
              <a:rPr lang="en-US" altLang="ja-JP" dirty="0"/>
              <a:t>//step6</a:t>
            </a:r>
          </a:p>
          <a:p>
            <a:r>
              <a:rPr lang="en-US" altLang="ja-JP" dirty="0">
                <a:solidFill>
                  <a:srgbClr val="0000FF"/>
                </a:solidFill>
              </a:rPr>
              <a:t>fill</a:t>
            </a:r>
            <a:r>
              <a:rPr lang="en-US" altLang="ja-JP" dirty="0"/>
              <a:t>(200,100,50);</a:t>
            </a:r>
          </a:p>
          <a:p>
            <a:r>
              <a:rPr lang="en-US" altLang="ja-JP" dirty="0">
                <a:solidFill>
                  <a:srgbClr val="0000FF"/>
                </a:solidFill>
              </a:rPr>
              <a:t>ellipse</a:t>
            </a:r>
            <a:r>
              <a:rPr lang="en-US" altLang="ja-JP" dirty="0"/>
              <a:t>(250,430,80,80);</a:t>
            </a:r>
          </a:p>
          <a:p>
            <a:r>
              <a:rPr lang="en-US" altLang="ja-JP" dirty="0">
                <a:solidFill>
                  <a:srgbClr val="0000FF"/>
                </a:solidFill>
              </a:rPr>
              <a:t>ellipse</a:t>
            </a:r>
            <a:r>
              <a:rPr lang="en-US" altLang="ja-JP" dirty="0"/>
              <a:t>(350,430,80,80);</a:t>
            </a:r>
          </a:p>
          <a:p>
            <a:r>
              <a:rPr lang="en-US" altLang="ja-JP" dirty="0">
                <a:solidFill>
                  <a:srgbClr val="0000FF"/>
                </a:solidFill>
              </a:rPr>
              <a:t>fill</a:t>
            </a:r>
            <a:r>
              <a:rPr lang="en-US" altLang="ja-JP" dirty="0"/>
              <a:t>(0);</a:t>
            </a:r>
          </a:p>
          <a:p>
            <a:r>
              <a:rPr lang="en-US" altLang="ja-JP" dirty="0"/>
              <a:t>ellipse(250,430,10,10);</a:t>
            </a:r>
          </a:p>
          <a:p>
            <a:r>
              <a:rPr lang="en-US" altLang="ja-JP" dirty="0"/>
              <a:t>ellipse(350,430,10,10);</a:t>
            </a:r>
          </a:p>
          <a:p>
            <a:r>
              <a:rPr lang="en-US" altLang="ja-JP" dirty="0"/>
              <a:t>//step7</a:t>
            </a:r>
            <a:r>
              <a:rPr lang="ja-JP" altLang="en-US" dirty="0"/>
              <a:t>　（三角形）</a:t>
            </a:r>
          </a:p>
          <a:p>
            <a:r>
              <a:rPr lang="en-US" altLang="ja-JP" dirty="0">
                <a:solidFill>
                  <a:srgbClr val="0000FF"/>
                </a:solidFill>
              </a:rPr>
              <a:t>fill</a:t>
            </a:r>
            <a:r>
              <a:rPr lang="en-US" altLang="ja-JP" dirty="0"/>
              <a:t>(200,200,0);</a:t>
            </a:r>
          </a:p>
          <a:p>
            <a:r>
              <a:rPr lang="en-US" altLang="ja-JP" dirty="0">
                <a:solidFill>
                  <a:srgbClr val="0000FF"/>
                </a:solidFill>
              </a:rPr>
              <a:t>triangle</a:t>
            </a:r>
            <a:r>
              <a:rPr lang="en-US" altLang="ja-JP" dirty="0"/>
              <a:t>(50,150,100,170,100,130);//</a:t>
            </a:r>
            <a:r>
              <a:rPr lang="ja-JP" altLang="en-US" dirty="0"/>
              <a:t>頂点の</a:t>
            </a:r>
            <a:r>
              <a:rPr lang="en-US" altLang="ja-JP" dirty="0"/>
              <a:t>x</a:t>
            </a:r>
            <a:r>
              <a:rPr lang="ja-JP" altLang="en-US" dirty="0"/>
              <a:t>、</a:t>
            </a:r>
            <a:r>
              <a:rPr lang="en-US" altLang="ja-JP" dirty="0"/>
              <a:t>y</a:t>
            </a:r>
            <a:r>
              <a:rPr lang="ja-JP" altLang="en-US" dirty="0"/>
              <a:t>座標を３組ならべる</a:t>
            </a:r>
          </a:p>
          <a:p>
            <a:r>
              <a:rPr lang="en-US" altLang="ja-JP" dirty="0"/>
              <a:t>/*</a:t>
            </a:r>
          </a:p>
          <a:p>
            <a:r>
              <a:rPr lang="ja-JP" altLang="en-US" dirty="0"/>
              <a:t>最後のできばえに満足したら、停止してファイルを保存（下向け矢印をクリック）しましょう。</a:t>
            </a:r>
          </a:p>
          <a:p>
            <a:r>
              <a:rPr lang="ja-JP" altLang="en-US" dirty="0"/>
              <a:t>休憩！</a:t>
            </a:r>
          </a:p>
          <a:p>
            <a:r>
              <a:rPr lang="ja-JP" altLang="en-US" dirty="0"/>
              <a:t>*</a:t>
            </a:r>
            <a:r>
              <a:rPr lang="en-US" altLang="ja-JP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601805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ひと休み（１）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保存した</a:t>
            </a:r>
            <a:r>
              <a:rPr lang="ja-JP" altLang="en-US" dirty="0" smtClean="0"/>
              <a:t>ファイル</a:t>
            </a:r>
            <a:r>
              <a:rPr kumimoji="1" lang="ja-JP" altLang="en-US" dirty="0" smtClean="0"/>
              <a:t>はどこにいったでしょう？</a:t>
            </a:r>
            <a:endParaRPr kumimoji="1" lang="en-US" altLang="ja-JP" dirty="0" smtClean="0"/>
          </a:p>
          <a:p>
            <a:r>
              <a:rPr lang="ja-JP" altLang="en-US" dirty="0" smtClean="0"/>
              <a:t>ツールメニューの中を調べてみよう。</a:t>
            </a:r>
            <a:endParaRPr lang="en-US" altLang="ja-JP" dirty="0" smtClean="0"/>
          </a:p>
          <a:p>
            <a:r>
              <a:rPr kumimoji="1" lang="en-US" altLang="ja-JP" dirty="0" smtClean="0"/>
              <a:t>Examples</a:t>
            </a:r>
            <a:r>
              <a:rPr kumimoji="1" lang="ja-JP" altLang="en-US" dirty="0" smtClean="0"/>
              <a:t>メニューを覗いてみよう。</a:t>
            </a:r>
            <a:endParaRPr kumimoji="1" lang="en-US" altLang="ja-JP" dirty="0" smtClean="0"/>
          </a:p>
          <a:p>
            <a:r>
              <a:rPr lang="ja-JP" altLang="en-US" dirty="0" smtClean="0"/>
              <a:t>お茶でも飲もうか。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6095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ビット">
  <a:themeElements>
    <a:clrScheme name="オービット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オービット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オービット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オービット.thmx</Template>
  <TotalTime>19981</TotalTime>
  <Words>3540</Words>
  <Application>Microsoft Macintosh PowerPoint</Application>
  <PresentationFormat>画面に合わせる (4:3)</PresentationFormat>
  <Paragraphs>502</Paragraphs>
  <Slides>38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39" baseType="lpstr">
      <vt:lpstr>オービット</vt:lpstr>
      <vt:lpstr>Arduino 　と　Processing　 超入門</vt:lpstr>
      <vt:lpstr>えっ?　何それ？</vt:lpstr>
      <vt:lpstr>こんなことができそう</vt:lpstr>
      <vt:lpstr>やってみれば簡単</vt:lpstr>
      <vt:lpstr>さあやってみよう</vt:lpstr>
      <vt:lpstr>PowerPoint プレゼンテーション</vt:lpstr>
      <vt:lpstr>PowerPoint プレゼンテーション</vt:lpstr>
      <vt:lpstr>PowerPoint プレゼンテーション</vt:lpstr>
      <vt:lpstr>ひと休み（１）</vt:lpstr>
      <vt:lpstr>課題２:アンパンマンが マウスやキーボードに反応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ひと休み（２）</vt:lpstr>
      <vt:lpstr>Aruduino最初の一歩 (1)何もしないプログラム</vt:lpstr>
      <vt:lpstr>Arduinoに何かをつなぐ 接続１（LEDと抵抗）</vt:lpstr>
      <vt:lpstr>最初の一歩 (2)LEDを点ける</vt:lpstr>
      <vt:lpstr>最初の一歩 (3)LEDを点滅（Lチカ）</vt:lpstr>
      <vt:lpstr>接続２（スイッチをつける）</vt:lpstr>
      <vt:lpstr>第二歩 スイッチの状態により動作を変える</vt:lpstr>
      <vt:lpstr>接続３（可変抵抗）</vt:lpstr>
      <vt:lpstr>第三歩 可変抵抗により明るさを変える</vt:lpstr>
      <vt:lpstr>接続４（スピーカー） 接続５（明るさセンサー）</vt:lpstr>
      <vt:lpstr>第四歩 スピーカーから音を出す</vt:lpstr>
      <vt:lpstr>第五歩 明るさセンサーの値をPCに表示</vt:lpstr>
      <vt:lpstr>ひと休み（３）したら AとPの連携作品を作ろう</vt:lpstr>
      <vt:lpstr>ArduinoとProcessingの連携</vt:lpstr>
      <vt:lpstr>Arduinoの通信テスト</vt:lpstr>
      <vt:lpstr>Processing の通信テスト</vt:lpstr>
      <vt:lpstr>連携作品例(Processing)</vt:lpstr>
      <vt:lpstr>PowerPoint プレゼンテーション</vt:lpstr>
      <vt:lpstr>連携作品例（Aruduino)</vt:lpstr>
      <vt:lpstr>講習会終了にあたって</vt:lpstr>
      <vt:lpstr>参考情報</vt:lpstr>
      <vt:lpstr>Thanks for joining us!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Arduino 　と　Processing　 超入門</dc:title>
  <dc:creator>Endo Ichita</dc:creator>
  <cp:lastModifiedBy>Endo Ichita</cp:lastModifiedBy>
  <cp:revision>112</cp:revision>
  <cp:lastPrinted>2013-06-21T13:37:50Z</cp:lastPrinted>
  <dcterms:created xsi:type="dcterms:W3CDTF">2013-06-02T02:12:36Z</dcterms:created>
  <dcterms:modified xsi:type="dcterms:W3CDTF">2013-06-26T04:11:43Z</dcterms:modified>
</cp:coreProperties>
</file>